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7" r:id="rId2"/>
    <p:sldId id="256" r:id="rId3"/>
    <p:sldId id="290" r:id="rId4"/>
    <p:sldId id="291" r:id="rId5"/>
    <p:sldId id="258" r:id="rId6"/>
    <p:sldId id="288" r:id="rId7"/>
    <p:sldId id="260" r:id="rId8"/>
    <p:sldId id="261" r:id="rId9"/>
    <p:sldId id="262" r:id="rId10"/>
    <p:sldId id="271" r:id="rId11"/>
    <p:sldId id="272" r:id="rId12"/>
    <p:sldId id="276" r:id="rId13"/>
    <p:sldId id="275" r:id="rId14"/>
    <p:sldId id="303" r:id="rId15"/>
    <p:sldId id="280" r:id="rId16"/>
    <p:sldId id="287" r:id="rId17"/>
    <p:sldId id="281" r:id="rId18"/>
    <p:sldId id="286" r:id="rId19"/>
    <p:sldId id="322" r:id="rId20"/>
    <p:sldId id="316" r:id="rId21"/>
    <p:sldId id="317" r:id="rId22"/>
    <p:sldId id="318" r:id="rId23"/>
    <p:sldId id="319" r:id="rId24"/>
    <p:sldId id="320" r:id="rId25"/>
    <p:sldId id="321" r:id="rId26"/>
    <p:sldId id="311" r:id="rId27"/>
    <p:sldId id="631" r:id="rId28"/>
    <p:sldId id="632" r:id="rId29"/>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Cochran" initials="JC" lastIdx="29" clrIdx="0">
    <p:extLst>
      <p:ext uri="{19B8F6BF-5375-455C-9EA6-DF929625EA0E}">
        <p15:presenceInfo xmlns:p15="http://schemas.microsoft.com/office/powerpoint/2012/main" userId="S::jcochran@nfhs.org::00795c24-6ab4-41d1-8967-05a41a314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70187" autoAdjust="0"/>
  </p:normalViewPr>
  <p:slideViewPr>
    <p:cSldViewPr snapToGrid="0">
      <p:cViewPr varScale="1">
        <p:scale>
          <a:sx n="51" d="100"/>
          <a:sy n="51" d="100"/>
        </p:scale>
        <p:origin x="654" y="72"/>
      </p:cViewPr>
      <p:guideLst>
        <p:guide orient="horz" pos="2160"/>
        <p:guide pos="3840"/>
      </p:guideLst>
    </p:cSldViewPr>
  </p:slideViewPr>
  <p:outlineViewPr>
    <p:cViewPr>
      <p:scale>
        <a:sx n="33" d="100"/>
        <a:sy n="33" d="100"/>
      </p:scale>
      <p:origin x="0" y="-9522"/>
    </p:cViewPr>
  </p:outlineViewPr>
  <p:notesTextViewPr>
    <p:cViewPr>
      <p:scale>
        <a:sx n="100" d="100"/>
        <a:sy n="100" d="100"/>
      </p:scale>
      <p:origin x="0" y="0"/>
    </p:cViewPr>
  </p:notesTextViewPr>
  <p:notesViewPr>
    <p:cSldViewPr snapToGrid="0">
      <p:cViewPr varScale="1">
        <p:scale>
          <a:sx n="69" d="100"/>
          <a:sy n="69" d="100"/>
        </p:scale>
        <p:origin x="2535"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Zuckerman" userId="d129e407-dd4c-4a81-b23a-d3a5d8ce907c" providerId="ADAL" clId="{0D3AAB48-BAD3-4F6B-8B4B-4A13D90EB5AE}"/>
    <pc:docChg chg="addSld delSld modSld modNotesMaster modHandout">
      <pc:chgData name="Charles Zuckerman" userId="d129e407-dd4c-4a81-b23a-d3a5d8ce907c" providerId="ADAL" clId="{0D3AAB48-BAD3-4F6B-8B4B-4A13D90EB5AE}" dt="2022-10-13T13:35:05.017" v="4"/>
      <pc:docMkLst>
        <pc:docMk/>
      </pc:docMkLst>
      <pc:sldChg chg="addSp modSp add">
        <pc:chgData name="Charles Zuckerman" userId="d129e407-dd4c-4a81-b23a-d3a5d8ce907c" providerId="ADAL" clId="{0D3AAB48-BAD3-4F6B-8B4B-4A13D90EB5AE}" dt="2022-10-13T13:34:29.912" v="3" actId="14100"/>
        <pc:sldMkLst>
          <pc:docMk/>
          <pc:sldMk cId="2638076387" sldId="632"/>
        </pc:sldMkLst>
        <pc:picChg chg="add mod">
          <ac:chgData name="Charles Zuckerman" userId="d129e407-dd4c-4a81-b23a-d3a5d8ce907c" providerId="ADAL" clId="{0D3AAB48-BAD3-4F6B-8B4B-4A13D90EB5AE}" dt="2022-10-13T13:34:29.912" v="3" actId="14100"/>
          <ac:picMkLst>
            <pc:docMk/>
            <pc:sldMk cId="2638076387" sldId="632"/>
            <ac:picMk id="2" creationId="{6C87C9AF-6EBF-4A57-9056-3257CE86F21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6653" tIns="48327" rIns="96653" bIns="48327" rtlCol="0"/>
          <a:lstStyle>
            <a:lvl1pPr algn="r">
              <a:defRPr sz="1200">
                <a:latin typeface="Arial" charset="0"/>
                <a:cs typeface="Arial" charset="0"/>
              </a:defRPr>
            </a:lvl1pPr>
          </a:lstStyle>
          <a:p>
            <a:pPr>
              <a:defRPr/>
            </a:pPr>
            <a:fld id="{0D38392C-5B1B-4091-92F5-0AF516E230C0}" type="datetimeFigureOut">
              <a:rPr lang="en-US"/>
              <a:pPr>
                <a:defRPr/>
              </a:pPr>
              <a:t>10/13/2022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6653" tIns="48327" rIns="96653" bIns="48327"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6653" tIns="48327" rIns="96653" bIns="48327"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6653" tIns="48327" rIns="96653" bIns="48327" rtlCol="0"/>
          <a:lstStyle>
            <a:lvl1pPr algn="r">
              <a:defRPr sz="1200">
                <a:latin typeface="Arial" charset="0"/>
                <a:cs typeface="Arial" charset="0"/>
              </a:defRPr>
            </a:lvl1pPr>
          </a:lstStyle>
          <a:p>
            <a:pPr>
              <a:defRPr/>
            </a:pPr>
            <a:fld id="{FAC896CC-00FF-4966-96CE-D3E3C41D982D}" type="datetimeFigureOut">
              <a:rPr lang="en-US"/>
              <a:pPr>
                <a:defRPr/>
              </a:pPr>
              <a:t>10/13/2022</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6653" tIns="48327" rIns="96653" bIns="48327"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dirty="0">
                <a:latin typeface="+mj-lt"/>
                <a:ea typeface="Calibri" panose="020F0502020204030204" pitchFamily="34" charset="0"/>
                <a:cs typeface="Times New Roman" panose="02020603050405020304" pitchFamily="18" charset="0"/>
              </a:rPr>
              <a:t>Hair control devices and other adornments worn in the hair must meet the following criteria:</a:t>
            </a:r>
          </a:p>
          <a:p>
            <a:pPr>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Be securely fastened to the head.</a:t>
            </a:r>
          </a:p>
          <a:p>
            <a:pPr>
              <a:buFont typeface="Arial" panose="020B0604020202020204" pitchFamily="34" charset="0"/>
              <a:buChar char="•"/>
            </a:pPr>
            <a:r>
              <a:rPr lang="en-US" dirty="0">
                <a:latin typeface="+mj-lt"/>
                <a:ea typeface="Calibri" panose="020F0502020204030204" pitchFamily="34" charset="0"/>
              </a:rPr>
              <a:t>Do not present an increased risk to the player, teammates or opponent.</a:t>
            </a:r>
          </a:p>
          <a:p>
            <a:pPr>
              <a:buFont typeface="Arial" panose="020B0604020202020204" pitchFamily="34" charset="0"/>
              <a:buChar char="•"/>
            </a:pPr>
            <a:r>
              <a:rPr lang="en-US" dirty="0">
                <a:latin typeface="+mj-lt"/>
              </a:rPr>
              <a:t>This change promotes the inclusion of participants based on their cultural and religious beliefs.</a:t>
            </a:r>
          </a:p>
          <a:p>
            <a:pPr>
              <a:buFont typeface="Arial" panose="020B0604020202020204" pitchFamily="34" charset="0"/>
              <a:buNone/>
            </a:pPr>
            <a:endParaRPr lang="en-US" dirty="0">
              <a:latin typeface="+mj-lt"/>
              <a:ea typeface="Calibri" panose="020F0502020204030204" pitchFamily="34" charset="0"/>
            </a:endParaRPr>
          </a:p>
          <a:p>
            <a:pPr defTabSz="948507">
              <a:defRPr/>
            </a:pPr>
            <a:r>
              <a:rPr lang="en-US" b="1" dirty="0">
                <a:latin typeface="Calibri" panose="020F0502020204030204" pitchFamily="34" charset="0"/>
                <a:ea typeface="Times New Roman" panose="02020603050405020304" pitchFamily="18" charset="0"/>
              </a:rPr>
              <a:t>Rationale: </a:t>
            </a:r>
            <a:r>
              <a:rPr lang="en-US" dirty="0">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dirty="0">
              <a:latin typeface="Times New Roman" panose="02020603050405020304" pitchFamily="18" charset="0"/>
              <a:ea typeface="Times New Roman" panose="02020603050405020304" pitchFamily="18" charset="0"/>
            </a:endParaRPr>
          </a:p>
          <a:p>
            <a:pPr defTabSz="948507">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391985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a:lnSpc>
                <a:spcPct val="107000"/>
              </a:lnSpc>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In </a:t>
            </a:r>
            <a:r>
              <a:rPr lang="en-US" dirty="0" err="1">
                <a:effectLst/>
                <a:latin typeface="+mj-lt"/>
                <a:ea typeface="Calibri" panose="020F0502020204030204" pitchFamily="34" charset="0"/>
                <a:cs typeface="Times New Roman" panose="02020603050405020304" pitchFamily="18" charset="0"/>
              </a:rPr>
              <a:t>PlayPic</a:t>
            </a:r>
            <a:r>
              <a:rPr lang="en-US" dirty="0">
                <a:effectLst/>
                <a:latin typeface="+mj-lt"/>
                <a:ea typeface="Calibri" panose="020F0502020204030204" pitchFamily="34" charset="0"/>
                <a:cs typeface="Times New Roman" panose="02020603050405020304" pitchFamily="18" charset="0"/>
              </a:rPr>
              <a:t> A, offside is judged by the upper boundary of #10’s arm — in line with the bottom of the armpit compared to </a:t>
            </a:r>
            <a:r>
              <a:rPr lang="en-US" dirty="0">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3 of the attacking team. </a:t>
            </a:r>
            <a:r>
              <a:rPr lang="en-US" b="1" dirty="0">
                <a:latin typeface="+mj-lt"/>
                <a:ea typeface="Calibri" panose="020F0502020204030204" pitchFamily="34" charset="0"/>
                <a:cs typeface="Times New Roman" panose="02020603050405020304" pitchFamily="18" charset="0"/>
              </a:rPr>
              <a:t>#</a:t>
            </a:r>
            <a:r>
              <a:rPr lang="en-US" b="1" dirty="0">
                <a:effectLst/>
                <a:latin typeface="+mj-lt"/>
                <a:ea typeface="Calibri" panose="020F0502020204030204" pitchFamily="34" charset="0"/>
                <a:cs typeface="Times New Roman" panose="02020603050405020304" pitchFamily="18" charset="0"/>
              </a:rPr>
              <a:t>3 of the attacking team is not offside.</a:t>
            </a:r>
            <a:endParaRPr lang="en-US" dirty="0">
              <a:effectLst/>
              <a:latin typeface="+mj-lt"/>
              <a:ea typeface="Calibri" panose="020F0502020204030204" pitchFamily="34" charset="0"/>
              <a:cs typeface="Times New Roman" panose="02020603050405020304" pitchFamily="18" charset="0"/>
            </a:endParaRPr>
          </a:p>
          <a:p>
            <a:pPr marL="296408" indent="-296408">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rPr>
              <a:t>In </a:t>
            </a:r>
            <a:r>
              <a:rPr lang="en-US" dirty="0" err="1">
                <a:latin typeface="+mj-lt"/>
                <a:ea typeface="Calibri" panose="020F0502020204030204" pitchFamily="34" charset="0"/>
              </a:rPr>
              <a:t>PlayPic</a:t>
            </a:r>
            <a:r>
              <a:rPr lang="en-US" dirty="0">
                <a:latin typeface="+mj-lt"/>
                <a:ea typeface="Calibri" panose="020F0502020204030204" pitchFamily="34" charset="0"/>
              </a:rPr>
              <a:t> B, even though #10’s right arm is beyond #3’s left shoulder, </a:t>
            </a:r>
            <a:r>
              <a:rPr lang="en-US" b="1" dirty="0">
                <a:latin typeface="+mj-lt"/>
                <a:ea typeface="Calibri" panose="020F0502020204030204" pitchFamily="34" charset="0"/>
              </a:rPr>
              <a:t>#3 is offside. </a:t>
            </a:r>
            <a:r>
              <a:rPr lang="en-US" dirty="0">
                <a:latin typeface="+mj-lt"/>
                <a:ea typeface="Calibri" panose="020F0502020204030204" pitchFamily="34" charset="0"/>
              </a:rPr>
              <a:t>The position of the hand/lower arm is not considered when determining offside.</a:t>
            </a:r>
            <a:endParaRPr lang="en-US" b="1" dirty="0">
              <a:latin typeface="+mj-lt"/>
              <a:ea typeface="Calibri" panose="020F0502020204030204" pitchFamily="34" charset="0"/>
            </a:endParaRPr>
          </a:p>
          <a:p>
            <a:pPr marL="296408" indent="-296408">
              <a:lnSpc>
                <a:spcPct val="107000"/>
              </a:lnSpc>
              <a:spcBef>
                <a:spcPts val="0"/>
              </a:spcBef>
              <a:spcAft>
                <a:spcPts val="0"/>
              </a:spcAft>
              <a:buFont typeface="Arial" panose="020B0604020202020204" pitchFamily="34" charset="0"/>
              <a:buChar char="•"/>
            </a:pPr>
            <a:r>
              <a:rPr lang="en-US" dirty="0">
                <a:latin typeface="+mj-lt"/>
              </a:rPr>
              <a:t>In </a:t>
            </a:r>
            <a:r>
              <a:rPr lang="en-US" dirty="0" err="1">
                <a:latin typeface="+mj-lt"/>
              </a:rPr>
              <a:t>PlayPic</a:t>
            </a:r>
            <a:r>
              <a:rPr lang="en-US" dirty="0">
                <a:latin typeface="+mj-lt"/>
              </a:rPr>
              <a:t> C, even though part of #10’s hand/lower arm is beyond #3’s left leg, </a:t>
            </a:r>
            <a:r>
              <a:rPr lang="en-US" b="1" dirty="0">
                <a:latin typeface="+mj-lt"/>
              </a:rPr>
              <a:t>#3 is offside.</a:t>
            </a:r>
          </a:p>
          <a:p>
            <a:endParaRPr lang="en-US" dirty="0"/>
          </a:p>
          <a:p>
            <a:pPr defTabSz="948507">
              <a:defRPr/>
            </a:pPr>
            <a:r>
              <a:rPr lang="en-US" b="1" dirty="0">
                <a:solidFill>
                  <a:srgbClr val="000000"/>
                </a:solidFill>
                <a:latin typeface="Calibri" panose="020F0502020204030204" pitchFamily="34" charset="0"/>
                <a:ea typeface="Arial" panose="020B0604020202020204" pitchFamily="34" charset="0"/>
              </a:rPr>
              <a:t>Rationale:</a:t>
            </a:r>
            <a:r>
              <a:rPr lang="en-US" dirty="0">
                <a:solidFill>
                  <a:srgbClr val="000000"/>
                </a:solidFill>
                <a:latin typeface="Calibri" panose="020F0502020204030204" pitchFamily="34" charset="0"/>
                <a:ea typeface="Arial" panose="020B0604020202020204" pitchFamily="34" charset="0"/>
              </a:rPr>
              <a:t> Defines the arm for the purposes of determining handling and offside.</a:t>
            </a: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8B4E09B2-6408-441F-BB3F-D03E0D1A73E8}" type="slidenum">
              <a:rPr lang="en-US">
                <a:solidFill>
                  <a:prstClr val="black"/>
                </a:solidFill>
              </a:rPr>
              <a:pPr defTabSz="948507">
                <a:defRPr/>
              </a:pPr>
              <a:t>11</a:t>
            </a:fld>
            <a:endParaRPr lang="en-US">
              <a:solidFill>
                <a:prstClr val="black"/>
              </a:solidFill>
            </a:endParaRPr>
          </a:p>
        </p:txBody>
      </p:sp>
    </p:spTree>
    <p:extLst>
      <p:ext uri="{BB962C8B-B14F-4D97-AF65-F5344CB8AC3E}">
        <p14:creationId xmlns:p14="http://schemas.microsoft.com/office/powerpoint/2010/main" val="352101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30"/>
              </a:spcAft>
              <a:buFont typeface="Arial" panose="020B0604020202020204" pitchFamily="34" charset="0"/>
              <a:buChar char="•"/>
            </a:pPr>
            <a:r>
              <a:rPr lang="en-US" dirty="0">
                <a:latin typeface="Arial" panose="020B0604020202020204" pitchFamily="34" charset="0"/>
                <a:ea typeface="Calibri" panose="020F0502020204030204" pitchFamily="34" charset="0"/>
              </a:rPr>
              <a:t>When the ball is not kicked forward on a penalty kick, the defending team is now awarded an indirect free kick. The penalty kick is no </a:t>
            </a:r>
            <a:r>
              <a:rPr lang="en-US" dirty="0">
                <a:latin typeface="Arial" panose="020B0604020202020204" pitchFamily="34" charset="0"/>
                <a:ea typeface="Calibri" panose="020F0502020204030204" pitchFamily="34" charset="0"/>
                <a:cs typeface="Times New Roman" panose="02020603050405020304" pitchFamily="18" charset="0"/>
              </a:rPr>
              <a:t>longer retaken in this instance.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dirty="0">
                <a:latin typeface="Arial" panose="020B0604020202020204" pitchFamily="34" charset="0"/>
                <a:ea typeface="Calibri" panose="020F0502020204030204" pitchFamily="34" charset="0"/>
              </a:rPr>
              <a:t>Additionally, language changes were made to the Penalty Kick Situations Chart to more accurately describe a kick taken again as a Retake.</a:t>
            </a:r>
            <a:endParaRPr lang="en-US" sz="1700" dirty="0">
              <a:latin typeface="Arial" panose="020B0604020202020204" pitchFamily="34" charset="0"/>
              <a:cs typeface="Arial" panose="020B0604020202020204" pitchFamily="34" charset="0"/>
            </a:endParaRPr>
          </a:p>
          <a:p>
            <a:endParaRPr lang="en-US" dirty="0"/>
          </a:p>
          <a:p>
            <a:r>
              <a:rPr lang="en-US" sz="1900" b="1" dirty="0">
                <a:solidFill>
                  <a:srgbClr val="000000"/>
                </a:solidFill>
                <a:latin typeface="Calibri" panose="020F0502020204030204" pitchFamily="34" charset="0"/>
                <a:ea typeface="Arial" panose="020B0604020202020204" pitchFamily="34" charset="0"/>
              </a:rPr>
              <a:t>Rationale:</a:t>
            </a:r>
            <a:r>
              <a:rPr lang="en-US" sz="1900" dirty="0">
                <a:solidFill>
                  <a:srgbClr val="000000"/>
                </a:solidFill>
                <a:latin typeface="Calibri" panose="020F0502020204030204" pitchFamily="34" charset="0"/>
                <a:ea typeface="Arial" panose="020B0604020202020204" pitchFamily="34" charset="0"/>
              </a:rPr>
              <a:t> Penalizes the kicking team for not kicking the ball forward on penalty kick.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80977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lnSpc>
                <a:spcPct val="107000"/>
              </a:lnSpc>
              <a:spcBef>
                <a:spcPts val="0"/>
              </a:spcBef>
              <a:spcAft>
                <a:spcPts val="830"/>
              </a:spcAft>
              <a:buFont typeface="Arial" panose="020B0604020202020204" pitchFamily="34" charset="0"/>
              <a:buChar char="•"/>
            </a:pPr>
            <a:r>
              <a:rPr lang="en-US" sz="1900" dirty="0">
                <a:latin typeface="+mj-lt"/>
                <a:ea typeface="Calibri" panose="020F0502020204030204" pitchFamily="34" charset="0"/>
                <a:cs typeface="Times New Roman" panose="02020603050405020304" pitchFamily="18" charset="0"/>
              </a:rPr>
              <a:t>Players of the defending team shall be at least 10 yards from the corner arc circle until the ball has been kicked.</a:t>
            </a:r>
          </a:p>
          <a:p>
            <a:pPr marL="355690" indent="-355690">
              <a:buFont typeface="Arial" panose="020B0604020202020204" pitchFamily="34" charset="0"/>
              <a:buChar char="•"/>
            </a:pPr>
            <a:endParaRPr lang="en-US" sz="1900" dirty="0">
              <a:latin typeface="+mj-lt"/>
              <a:ea typeface="Calibri" panose="020F0502020204030204" pitchFamily="34" charset="0"/>
            </a:endParaRPr>
          </a:p>
          <a:p>
            <a:pPr marL="355690" indent="-355690">
              <a:buFont typeface="Arial" panose="020B0604020202020204" pitchFamily="34" charset="0"/>
              <a:buChar char="•"/>
            </a:pPr>
            <a:r>
              <a:rPr lang="en-US" sz="1900" dirty="0">
                <a:latin typeface="+mj-lt"/>
                <a:ea typeface="Calibri" panose="020F0502020204030204" pitchFamily="34" charset="0"/>
              </a:rPr>
              <a:t>The distance is now measured from the corner arc instead of the ball.</a:t>
            </a:r>
            <a:endParaRPr lang="en-US" sz="1900" dirty="0">
              <a:latin typeface="+mj-lt"/>
            </a:endParaRPr>
          </a:p>
          <a:p>
            <a:br>
              <a:rPr lang="en-US" sz="1900" dirty="0">
                <a:solidFill>
                  <a:srgbClr val="000000"/>
                </a:solidFill>
                <a:latin typeface="Calibri" panose="020F0502020204030204" pitchFamily="34" charset="0"/>
                <a:ea typeface="Arial" panose="020B0604020202020204" pitchFamily="34" charset="0"/>
              </a:rPr>
            </a:br>
            <a:r>
              <a:rPr lang="en-US" sz="1900" b="1" dirty="0">
                <a:solidFill>
                  <a:srgbClr val="000000"/>
                </a:solidFill>
                <a:latin typeface="Calibri" panose="020F0502020204030204" pitchFamily="34" charset="0"/>
                <a:ea typeface="Arial" panose="020B0604020202020204" pitchFamily="34" charset="0"/>
              </a:rPr>
              <a:t>Rationale:</a:t>
            </a:r>
            <a:r>
              <a:rPr lang="en-US" sz="1900" dirty="0">
                <a:solidFill>
                  <a:srgbClr val="000000"/>
                </a:solidFill>
                <a:latin typeface="Calibri" panose="020F0502020204030204" pitchFamily="34" charset="0"/>
                <a:ea typeface="Arial" panose="020B0604020202020204" pitchFamily="34" charset="0"/>
              </a:rPr>
              <a:t> Clarifies the proper distance for the opposing team on a corner kick.</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68518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14</a:t>
            </a:fld>
            <a:endParaRPr lang="en-US"/>
          </a:p>
        </p:txBody>
      </p:sp>
    </p:spTree>
    <p:extLst>
      <p:ext uri="{BB962C8B-B14F-4D97-AF65-F5344CB8AC3E}">
        <p14:creationId xmlns:p14="http://schemas.microsoft.com/office/powerpoint/2010/main" val="235495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mj-lt"/>
                <a:ea typeface="Calibri" panose="020F0502020204030204" pitchFamily="34" charset="0"/>
                <a:cs typeface="Times New Roman" panose="02020603050405020304" pitchFamily="18" charset="0"/>
              </a:rPr>
              <a:t>4-1-1 was reorganized to assist with easier flow and understanding.</a:t>
            </a:r>
          </a:p>
          <a:p>
            <a:pPr>
              <a:spcBef>
                <a:spcPts val="0"/>
              </a:spcBef>
              <a:spcAft>
                <a:spcPts val="0"/>
              </a:spcAft>
            </a:pPr>
            <a:r>
              <a:rPr lang="en-US" dirty="0" err="1">
                <a:latin typeface="+mj-lt"/>
                <a:ea typeface="Calibri" panose="020F0502020204030204" pitchFamily="34" charset="0"/>
                <a:cs typeface="Times New Roman" panose="02020603050405020304" pitchFamily="18" charset="0"/>
              </a:rPr>
              <a:t>Shinguards</a:t>
            </a:r>
            <a:r>
              <a:rPr lang="en-US" dirty="0">
                <a:latin typeface="+mj-lt"/>
                <a:ea typeface="Calibri" panose="020F0502020204030204" pitchFamily="34" charset="0"/>
                <a:cs typeface="Times New Roman" panose="02020603050405020304" pitchFamily="18" charset="0"/>
              </a:rPr>
              <a:t> must:</a:t>
            </a:r>
          </a:p>
          <a:p>
            <a:pPr marL="355690" indent="-355690">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Provide adequate and reasonable protection.</a:t>
            </a:r>
          </a:p>
          <a:p>
            <a:pPr marL="355690" indent="-355690">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Be professionally manufactured.</a:t>
            </a:r>
          </a:p>
          <a:p>
            <a:pPr marL="355690" indent="-355690">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Be age and size-appropriate.</a:t>
            </a:r>
          </a:p>
          <a:p>
            <a:pPr marL="355690" indent="-355690">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Not be altered to decrease protection.</a:t>
            </a:r>
          </a:p>
          <a:p>
            <a:pPr marL="355690" indent="-355690">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Be worn under the socks and worn with the bottom edge no higher than 2 inches about the ankle.</a:t>
            </a:r>
          </a:p>
          <a:p>
            <a:pPr marL="355690" indent="-355690">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Meet the NOCSAE standards at the time of manufacture.</a:t>
            </a:r>
          </a:p>
          <a:p>
            <a:pPr marL="355690" indent="-355690">
              <a:spcBef>
                <a:spcPts val="0"/>
              </a:spcBef>
              <a:spcAft>
                <a:spcPts val="830"/>
              </a:spcAft>
              <a:buFont typeface="Arial" panose="020B0604020202020204" pitchFamily="34" charset="0"/>
              <a:buChar char="•"/>
            </a:pPr>
            <a:r>
              <a:rPr lang="en-US" dirty="0">
                <a:latin typeface="+mj-lt"/>
                <a:ea typeface="Calibri" panose="020F0502020204030204" pitchFamily="34" charset="0"/>
              </a:rPr>
              <a:t>Additionally, </a:t>
            </a:r>
            <a:r>
              <a:rPr lang="en-US" dirty="0" err="1">
                <a:latin typeface="+mj-lt"/>
                <a:ea typeface="Calibri" panose="020F0502020204030204" pitchFamily="34" charset="0"/>
              </a:rPr>
              <a:t>shinguards</a:t>
            </a:r>
            <a:r>
              <a:rPr lang="en-US" dirty="0">
                <a:latin typeface="+mj-lt"/>
                <a:ea typeface="Calibri" panose="020F0502020204030204" pitchFamily="34" charset="0"/>
              </a:rPr>
              <a:t> must be worn properly.</a:t>
            </a:r>
            <a:endParaRPr lang="en-US" dirty="0">
              <a:latin typeface="+mj-lt"/>
            </a:endParaRPr>
          </a:p>
          <a:p>
            <a:endParaRPr lang="en-US" dirty="0"/>
          </a:p>
          <a:p>
            <a:r>
              <a:rPr lang="en-US" sz="1900" b="1" dirty="0">
                <a:solidFill>
                  <a:srgbClr val="000000"/>
                </a:solidFill>
                <a:latin typeface="Arial" panose="020B0604020202020204" pitchFamily="34" charset="0"/>
                <a:ea typeface="Arial" panose="020B0604020202020204" pitchFamily="34" charset="0"/>
                <a:cs typeface="Times New Roman" panose="02020603050405020304" pitchFamily="18" charset="0"/>
              </a:rPr>
              <a:t>Rationale:</a:t>
            </a:r>
            <a:r>
              <a:rPr lang="en-US" sz="1900" dirty="0">
                <a:solidFill>
                  <a:srgbClr val="000000"/>
                </a:solidFill>
                <a:latin typeface="Arial" panose="020B0604020202020204" pitchFamily="34" charset="0"/>
                <a:ea typeface="Arial" panose="020B0604020202020204" pitchFamily="34" charset="0"/>
                <a:cs typeface="Times New Roman" panose="02020603050405020304" pitchFamily="18" charset="0"/>
              </a:rPr>
              <a:t> A reorganization of the uniform rule to assist with easier flow and understanding</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223803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700" b="1" dirty="0">
                <a:latin typeface="Helvetica-Condensed-Bold"/>
              </a:rPr>
              <a:t>ART. 1 . . . </a:t>
            </a:r>
            <a:r>
              <a:rPr lang="en-US" sz="1700" dirty="0">
                <a:latin typeface="Helvetica-Condensed"/>
              </a:rPr>
              <a:t>The required player equipment includes a jersey, shorts, socks, suitable shoes and </a:t>
            </a:r>
            <a:r>
              <a:rPr lang="en-US" sz="1700" dirty="0" err="1">
                <a:latin typeface="Helvetica-Condensed"/>
              </a:rPr>
              <a:t>shinguards</a:t>
            </a:r>
            <a:r>
              <a:rPr lang="en-US" sz="1700" dirty="0">
                <a:latin typeface="Helvetica-Condensed"/>
              </a:rPr>
              <a:t>. </a:t>
            </a:r>
            <a:r>
              <a:rPr lang="en-US" sz="1700" i="1" dirty="0">
                <a:latin typeface="Helvetica-Condensed"/>
              </a:rPr>
              <a:t>With the exception of socks</a:t>
            </a:r>
            <a:r>
              <a:rPr lang="en-US" sz="1700" dirty="0">
                <a:latin typeface="Helvetica-Condensed"/>
              </a:rPr>
              <a:t>, equipment shall not be modified from its original manufactured state and shall be worn in the manner the manufacturer intended it to be worn. </a:t>
            </a:r>
          </a:p>
          <a:p>
            <a:endParaRPr lang="en-US" dirty="0">
              <a:latin typeface="Helvetica-Condensed"/>
            </a:endParaRPr>
          </a:p>
          <a:p>
            <a:pPr marL="177845" indent="-177845">
              <a:buFont typeface="Arial" panose="020B0604020202020204" pitchFamily="34" charset="0"/>
              <a:buChar char="•"/>
            </a:pPr>
            <a:r>
              <a:rPr lang="en-US" dirty="0">
                <a:latin typeface="Helvetica-Condensed"/>
              </a:rPr>
              <a:t>Teammates shall wear the same-colored socks.</a:t>
            </a:r>
          </a:p>
          <a:p>
            <a:pPr marL="177845" indent="-177845">
              <a:buFont typeface="Arial" panose="020B0604020202020204" pitchFamily="34" charset="0"/>
              <a:buChar char="•"/>
            </a:pPr>
            <a:r>
              <a:rPr lang="en-US" dirty="0">
                <a:latin typeface="Helvetica-Condensed"/>
              </a:rPr>
              <a:t>Visiting team players wear solid white socks </a:t>
            </a:r>
          </a:p>
          <a:p>
            <a:pPr marL="177845" indent="-177845">
              <a:buFont typeface="Arial" panose="020B0604020202020204" pitchFamily="34" charset="0"/>
              <a:buChar char="•"/>
            </a:pPr>
            <a:r>
              <a:rPr lang="en-US" dirty="0">
                <a:latin typeface="Helvetica-Condensed"/>
              </a:rPr>
              <a:t>Home team players wear socks of a single dominant color, but not necessarily the color of the jersey. </a:t>
            </a:r>
          </a:p>
          <a:p>
            <a:pPr marL="177845" indent="-177845">
              <a:buFont typeface="Arial" panose="020B0604020202020204" pitchFamily="34" charset="0"/>
              <a:buChar char="•"/>
            </a:pPr>
            <a:r>
              <a:rPr lang="en-US" dirty="0">
                <a:latin typeface="Helvetica-Condensed"/>
              </a:rPr>
              <a:t>If tape or a similar material (stays/straps) is applied externally to the socks, it must be of similar color as that part of the sock to which it is applied.</a:t>
            </a:r>
          </a:p>
          <a:p>
            <a:pPr marL="177845" indent="-177845">
              <a:buFont typeface="Arial" panose="020B0604020202020204" pitchFamily="34" charset="0"/>
              <a:buChar char="•"/>
            </a:pPr>
            <a:r>
              <a:rPr lang="en-US" dirty="0">
                <a:latin typeface="Helvetica-Condensed"/>
              </a:rPr>
              <a:t>If sock bottoms are modified by cutting off the foot of the sock then any visible material worn under the sock and above the ankle must be of similar color to the predominant color of the sock. </a:t>
            </a:r>
          </a:p>
          <a:p>
            <a:endParaRPr lang="en-US" dirty="0"/>
          </a:p>
          <a:p>
            <a:r>
              <a:rPr lang="en-US" dirty="0"/>
              <a:t>Rationale: </a:t>
            </a:r>
            <a:r>
              <a:rPr lang="en-US" sz="1900" dirty="0">
                <a:solidFill>
                  <a:srgbClr val="000000"/>
                </a:solidFill>
                <a:latin typeface="Arial" panose="020B0604020202020204" pitchFamily="34" charset="0"/>
                <a:ea typeface="Arial" panose="020B0604020202020204" pitchFamily="34" charset="0"/>
                <a:cs typeface="Times New Roman" panose="02020603050405020304" pitchFamily="18" charset="0"/>
              </a:rPr>
              <a:t>A reorganization of the uniform rule to assist with easier flow and understanding.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182302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mj-lt"/>
                <a:ea typeface="Calibri" panose="020F0502020204030204" pitchFamily="34" charset="0"/>
              </a:rPr>
              <a:t>11-1-4b was revised to clarify that offside shall be ruled if the player is gaining an advantage by being in an offside position.</a:t>
            </a:r>
          </a:p>
          <a:p>
            <a:pPr defTabSz="948507">
              <a:defRPr/>
            </a:pPr>
            <a:endParaRPr lang="en-US" sz="3300" dirty="0">
              <a:latin typeface="+mj-lt"/>
            </a:endParaRPr>
          </a:p>
          <a:p>
            <a:pPr marL="177845" indent="-177845" defTabSz="948507">
              <a:buFont typeface="Arial" panose="020B0604020202020204" pitchFamily="34" charset="0"/>
              <a:buChar char="•"/>
              <a:defRPr/>
            </a:pPr>
            <a:r>
              <a:rPr lang="en-US" dirty="0">
                <a:latin typeface="+mj-lt"/>
                <a:ea typeface="Calibri" panose="020F0502020204030204" pitchFamily="34" charset="0"/>
              </a:rPr>
              <a:t>In this </a:t>
            </a:r>
            <a:r>
              <a:rPr lang="en-US" dirty="0" err="1">
                <a:latin typeface="+mj-lt"/>
                <a:ea typeface="Calibri" panose="020F0502020204030204" pitchFamily="34" charset="0"/>
              </a:rPr>
              <a:t>MechaniGram</a:t>
            </a:r>
            <a:r>
              <a:rPr lang="en-US" dirty="0">
                <a:latin typeface="+mj-lt"/>
                <a:ea typeface="Calibri" panose="020F0502020204030204" pitchFamily="34" charset="0"/>
              </a:rPr>
              <a:t>, </a:t>
            </a:r>
            <a:r>
              <a:rPr lang="en-US" b="1" dirty="0">
                <a:latin typeface="+mj-lt"/>
                <a:ea typeface="Calibri" panose="020F0502020204030204" pitchFamily="34" charset="0"/>
              </a:rPr>
              <a:t>A10 is offside </a:t>
            </a:r>
            <a:r>
              <a:rPr lang="en-US" dirty="0">
                <a:latin typeface="+mj-lt"/>
                <a:ea typeface="Calibri" panose="020F0502020204030204" pitchFamily="34" charset="0"/>
              </a:rPr>
              <a:t>since the player is receiving the ball from a deliberate save by the goalkeeper.</a:t>
            </a:r>
          </a:p>
          <a:p>
            <a:pPr defTabSz="948507">
              <a:defRPr/>
            </a:pPr>
            <a:endParaRPr lang="en-US" dirty="0">
              <a:latin typeface="+mj-lt"/>
            </a:endParaRPr>
          </a:p>
          <a:p>
            <a:pPr defTabSz="948507">
              <a:defRPr/>
            </a:pPr>
            <a:r>
              <a:rPr lang="en-US" dirty="0">
                <a:latin typeface="+mj-lt"/>
              </a:rPr>
              <a:t>Rationale: Consistent language throughout the book and better understanding that the player is gaining an advantage.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44665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dirty="0">
                <a:latin typeface="+mj-lt"/>
                <a:ea typeface="Calibri" panose="020F0502020204030204" pitchFamily="34" charset="0"/>
              </a:rPr>
              <a:t>In this </a:t>
            </a:r>
            <a:r>
              <a:rPr lang="en-US" dirty="0" err="1">
                <a:latin typeface="+mj-lt"/>
                <a:ea typeface="Calibri" panose="020F0502020204030204" pitchFamily="34" charset="0"/>
              </a:rPr>
              <a:t>MechaniGram</a:t>
            </a:r>
            <a:r>
              <a:rPr lang="en-US" dirty="0">
                <a:latin typeface="+mj-lt"/>
                <a:ea typeface="Calibri" panose="020F0502020204030204" pitchFamily="34" charset="0"/>
              </a:rPr>
              <a:t>, </a:t>
            </a:r>
            <a:r>
              <a:rPr lang="en-US" b="1" dirty="0">
                <a:latin typeface="+mj-lt"/>
                <a:ea typeface="Calibri" panose="020F0502020204030204" pitchFamily="34" charset="0"/>
              </a:rPr>
              <a:t>A10 is offside </a:t>
            </a:r>
            <a:r>
              <a:rPr lang="en-US" dirty="0">
                <a:latin typeface="+mj-lt"/>
                <a:ea typeface="Calibri" panose="020F0502020204030204" pitchFamily="34" charset="0"/>
              </a:rPr>
              <a:t>since the player is gaining an advantage by playing the ball after it hits the post.</a:t>
            </a:r>
            <a:endParaRPr lang="en-US" sz="3300" dirty="0">
              <a:latin typeface="+mj-lt"/>
            </a:endParaRPr>
          </a:p>
          <a:p>
            <a:pPr marL="177845" indent="-177845" defTabSz="94850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101580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A7ACC12-BB8C-437B-A2FF-AC59623B8B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C418485-6CA0-47C1-A55E-2DF0F2A54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03FF245E-E817-464D-893D-84DDD5B43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662" indent="-296408">
              <a:defRPr>
                <a:solidFill>
                  <a:schemeClr val="tx1"/>
                </a:solidFill>
                <a:latin typeface="Arial" panose="020B0604020202020204" pitchFamily="34" charset="0"/>
                <a:cs typeface="Arial" panose="020B0604020202020204" pitchFamily="34" charset="0"/>
              </a:defRPr>
            </a:lvl2pPr>
            <a:lvl3pPr marL="1185634" indent="-237127">
              <a:defRPr>
                <a:solidFill>
                  <a:schemeClr val="tx1"/>
                </a:solidFill>
                <a:latin typeface="Arial" panose="020B0604020202020204" pitchFamily="34" charset="0"/>
                <a:cs typeface="Arial" panose="020B0604020202020204" pitchFamily="34" charset="0"/>
              </a:defRPr>
            </a:lvl3pPr>
            <a:lvl4pPr marL="1659887" indent="-237127">
              <a:defRPr>
                <a:solidFill>
                  <a:schemeClr val="tx1"/>
                </a:solidFill>
                <a:latin typeface="Arial" panose="020B0604020202020204" pitchFamily="34" charset="0"/>
                <a:cs typeface="Arial" panose="020B0604020202020204" pitchFamily="34" charset="0"/>
              </a:defRPr>
            </a:lvl4pPr>
            <a:lvl5pPr marL="2134141" indent="-237127">
              <a:defRPr>
                <a:solidFill>
                  <a:schemeClr val="tx1"/>
                </a:solidFill>
                <a:latin typeface="Arial" panose="020B060402020202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ED53D7-7D80-469C-A1F2-75F2CA12D650}" type="slidenum">
              <a:rPr lang="en-US" altLang="en-US" smtClean="0"/>
              <a:pPr/>
              <a:t>19</a:t>
            </a:fld>
            <a:endParaRPr lang="en-US" altLang="en-US"/>
          </a:p>
        </p:txBody>
      </p:sp>
    </p:spTree>
    <p:extLst>
      <p:ext uri="{BB962C8B-B14F-4D97-AF65-F5344CB8AC3E}">
        <p14:creationId xmlns:p14="http://schemas.microsoft.com/office/powerpoint/2010/main" val="195275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The NFHS is concerned that unsporting behavior in education-based athletic has increased across all sports. As a result, the NFHS has made sportsmanship the no. 1 Point of Emphasis for the 2022-23 school year.</a:t>
            </a:r>
          </a:p>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The interscholastic coach is responsible for setting the tone at athletic contests and must act in a sportsmanlike manner.</a:t>
            </a:r>
          </a:p>
          <a:p>
            <a:pPr>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rPr>
              <a:t>If coaches are complaining constantly about the decision of contest officials, spectators are likely to do the same.</a:t>
            </a:r>
            <a:endParaRPr lang="en-US"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28259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dirty="0"/>
              <a:t>Hair adornments that are securely fastened and do not increase risk to the player, teammates or opponents are permitted.</a:t>
            </a:r>
          </a:p>
          <a:p>
            <a:pPr defTabSz="948507">
              <a:defRPr/>
            </a:pPr>
            <a:endParaRPr lang="en-US" b="1" dirty="0">
              <a:latin typeface="Calibri" panose="020F0502020204030204" pitchFamily="34" charset="0"/>
              <a:ea typeface="Times New Roman" panose="02020603050405020304" pitchFamily="18" charset="0"/>
            </a:endParaRPr>
          </a:p>
          <a:p>
            <a:pPr defTabSz="948507">
              <a:defRPr/>
            </a:pPr>
            <a:r>
              <a:rPr lang="en-US" b="1" dirty="0">
                <a:latin typeface="Calibri" panose="020F0502020204030204" pitchFamily="34" charset="0"/>
                <a:ea typeface="Times New Roman" panose="02020603050405020304" pitchFamily="18" charset="0"/>
              </a:rPr>
              <a:t>Rationale: </a:t>
            </a:r>
            <a:r>
              <a:rPr lang="en-US" dirty="0">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1113999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474254">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A positive, open line of communication between officials and coaches ultimately leads to better behavior by student-athletes.</a:t>
            </a:r>
          </a:p>
          <a:p>
            <a:pPr marL="474254" indent="-474254">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Good sporting behavior is expected before, during and after every contest.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132620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rPr>
              <a:t>Contest officials should never engage with spectators who are exhibiting unsporting behavior. Instead, school </a:t>
            </a:r>
            <a:r>
              <a:rPr lang="en-US" dirty="0">
                <a:latin typeface="+mj-lt"/>
                <a:ea typeface="Calibri" panose="020F0502020204030204" pitchFamily="34" charset="0"/>
                <a:cs typeface="Times New Roman" panose="02020603050405020304" pitchFamily="18" charset="0"/>
              </a:rPr>
              <a:t>administration, or in their absence, the home team’s head coach is responsible for dealing with unruly spectators.</a:t>
            </a:r>
          </a:p>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The NFHS is concerned about unsporting behavior inhibiting the recruitment and retainment of officials.</a:t>
            </a:r>
          </a:p>
          <a:p>
            <a:pPr>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rPr>
              <a:t>In addition, an environment with demeaning language, taunting and/or hate speech directed at players does not further the mission of education-based activity programs.</a:t>
            </a:r>
            <a:endParaRPr lang="en-US"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166745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dirty="0">
                <a:latin typeface="+mj-lt"/>
                <a:ea typeface="Calibri" panose="020F0502020204030204" pitchFamily="34" charset="0"/>
                <a:cs typeface="Times New Roman" panose="02020603050405020304" pitchFamily="18" charset="0"/>
              </a:rPr>
              <a:t>Time-wasting techniques disrupt the flow of the game and allow a team to gain an unfair advantage.</a:t>
            </a:r>
          </a:p>
          <a:p>
            <a:pPr>
              <a:lnSpc>
                <a:spcPct val="107000"/>
              </a:lnSpc>
              <a:spcBef>
                <a:spcPts val="0"/>
              </a:spcBef>
              <a:spcAft>
                <a:spcPts val="0"/>
              </a:spcAft>
            </a:pPr>
            <a:r>
              <a:rPr lang="en-US" dirty="0">
                <a:latin typeface="+mj-lt"/>
                <a:ea typeface="Calibri" panose="020F0502020204030204" pitchFamily="34" charset="0"/>
                <a:cs typeface="Times New Roman" panose="02020603050405020304" pitchFamily="18" charset="0"/>
              </a:rPr>
              <a:t>Officials must be aware of these tactics including:</a:t>
            </a:r>
          </a:p>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Goalkeepers holding the ball for longer than 6 seconds before releasing the ball into play.</a:t>
            </a:r>
          </a:p>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Delays on restarts such as free kicks or throw-ins. For example, when players take unnecessary time to set up a free kick or throw-in by re-tying their shoe or adjusting their uniform.</a:t>
            </a:r>
          </a:p>
          <a:p>
            <a:pPr>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rPr>
              <a:t>Team excessively substituting before the 5-minute rule applies.</a:t>
            </a:r>
            <a:endParaRPr lang="en-US"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9773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A stutter step or a hesitation move is permissible.</a:t>
            </a:r>
          </a:p>
          <a:p>
            <a:pPr>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The ball must be kicked forward.</a:t>
            </a:r>
          </a:p>
          <a:p>
            <a:pPr>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rPr>
              <a:t>If the ball is not kicked forward, an indirect free kick is awarded to the defending team from the penalty kick mark.</a:t>
            </a:r>
            <a:endParaRPr lang="en-US" dirty="0">
              <a:latin typeface="+mj-lt"/>
            </a:endParaRPr>
          </a:p>
          <a:p>
            <a:pPr defTabSz="948507">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3988208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30"/>
              </a:spcAft>
            </a:pPr>
            <a:r>
              <a:rPr lang="en-US" dirty="0">
                <a:latin typeface="+mj-lt"/>
                <a:ea typeface="Calibri" panose="020F0502020204030204" pitchFamily="34" charset="0"/>
                <a:cs typeface="Times New Roman" panose="02020603050405020304" pitchFamily="18" charset="0"/>
              </a:rPr>
              <a:t>Rule 12-8-1c defines dissent.</a:t>
            </a:r>
          </a:p>
          <a:p>
            <a:r>
              <a:rPr lang="en-US" dirty="0">
                <a:latin typeface="+mj-lt"/>
                <a:ea typeface="Calibri" panose="020F0502020204030204" pitchFamily="34" charset="0"/>
              </a:rPr>
              <a:t>Expressions of frustration or disappointment or private dissatisfaction not directed at anyone can usually be handled by a verbal warning or private discussion with the player.</a:t>
            </a:r>
          </a:p>
          <a:p>
            <a:r>
              <a:rPr lang="en-US" dirty="0">
                <a:latin typeface="+mj-lt"/>
                <a:ea typeface="Calibri" panose="020F0502020204030204" pitchFamily="34" charset="0"/>
              </a:rPr>
              <a:t>Simply disagreeing with an official’s decision isn’t always dissent. Several factors to consider in each situation.</a:t>
            </a:r>
          </a:p>
          <a:p>
            <a:r>
              <a:rPr lang="en-US" dirty="0">
                <a:latin typeface="+mj-lt"/>
                <a:ea typeface="Calibri" panose="020F0502020204030204" pitchFamily="34" charset="0"/>
              </a:rPr>
              <a:t>Continual public complaining, prolonged and repeated actions or personally directing comments at the referees must be dealt with.</a:t>
            </a:r>
            <a:endParaRPr lang="en-US" dirty="0">
              <a:latin typeface="+mj-lt"/>
              <a:cs typeface="Arial" panose="020B0604020202020204" pitchFamily="34" charset="0"/>
            </a:endParaRPr>
          </a:p>
          <a:p>
            <a:pPr defTabSz="948507">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1440352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26</a:t>
            </a:fld>
            <a:endParaRPr lang="en-US"/>
          </a:p>
        </p:txBody>
      </p:sp>
    </p:spTree>
    <p:extLst>
      <p:ext uri="{BB962C8B-B14F-4D97-AF65-F5344CB8AC3E}">
        <p14:creationId xmlns:p14="http://schemas.microsoft.com/office/powerpoint/2010/main" val="3367562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NFHS Learning Center is the home to more than 90 online professional development courses for everyone within the interscholastic community - coaches, students, officials, parents, administrators, and individuals within performing arts programs. More than 60 courses are available for free.</a:t>
            </a:r>
          </a:p>
          <a:p>
            <a:endParaRPr lang="en-US" dirty="0"/>
          </a:p>
          <a:p>
            <a:r>
              <a:rPr lang="en-US" dirty="0"/>
              <a:t>The NFHS is an Accredited Institution and has delivered more than 15 million courses on its NFHS Learning Center platform since its inception in 2007. In receiving national accreditation by </a:t>
            </a:r>
            <a:r>
              <a:rPr lang="en-US" dirty="0" err="1"/>
              <a:t>Cognia</a:t>
            </a:r>
            <a:r>
              <a:rPr lang="en-US" dirty="0"/>
              <a:t>, the NFHS has upheld itself to rigorous standards that focus on productive learning environments, equitable resource allocation that meet the needs of learners, and effective leadership. </a:t>
            </a:r>
          </a:p>
          <a:p>
            <a:endParaRPr lang="en-US" dirty="0"/>
          </a:p>
          <a:p>
            <a:r>
              <a:rPr lang="en-US" dirty="0"/>
              <a:t>The NFHS Learning Center features its flagship coaching course, “Fundamentals of Coaching,” as well as several health and safety courses that have been completed by millions of individuals, such as “Concussion in Sports,” “Heat Illness Prevention,” “Sudden Cardiac Arrest” and “Protecting Students from Abuse.” The NFHS Learning Center offers several national credentials that can be earned by individuals who complete specific NFHS courses. Through the School Honor Roll Program, schools can earn a physical banner to hang in their school.</a:t>
            </a:r>
          </a:p>
          <a:p>
            <a:r>
              <a:rPr lang="en-US"/>
              <a:t> </a:t>
            </a:r>
          </a:p>
          <a:p>
            <a:r>
              <a:rPr lang="en-US"/>
              <a:t>To </a:t>
            </a:r>
            <a:r>
              <a:rPr lang="en-US" dirty="0"/>
              <a:t>learn more and start your professional development journey, please visit the NFHS Learning Center at </a:t>
            </a:r>
            <a:r>
              <a:rPr lang="en-US" dirty="0" err="1"/>
              <a:t>NFHSLearn.com</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310560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defTabSz="948507">
              <a:buFont typeface="Arial" panose="020B0604020202020204" pitchFamily="34" charset="0"/>
              <a:buChar char="•"/>
              <a:defRPr/>
            </a:pPr>
            <a:r>
              <a:rPr lang="en-US" dirty="0"/>
              <a:t>Hair put into a bun brings hair into compliance. </a:t>
            </a:r>
          </a:p>
          <a:p>
            <a:pPr marL="296408" indent="-296408">
              <a:buFont typeface="Arial" panose="020B0604020202020204" pitchFamily="34" charset="0"/>
              <a:buChar char="•"/>
            </a:pPr>
            <a:r>
              <a:rPr lang="en-US" dirty="0"/>
              <a:t>Hair tucked into the jersey or covered brings hair into compliance.</a:t>
            </a:r>
          </a:p>
          <a:p>
            <a:endParaRPr lang="en-US" dirty="0"/>
          </a:p>
          <a:p>
            <a:pPr defTabSz="948507">
              <a:defRPr/>
            </a:pPr>
            <a:r>
              <a:rPr lang="en-US" b="1" dirty="0">
                <a:latin typeface="Calibri" panose="020F0502020204030204" pitchFamily="34" charset="0"/>
                <a:ea typeface="Times New Roman" panose="02020603050405020304" pitchFamily="18" charset="0"/>
              </a:rPr>
              <a:t>Rationale: </a:t>
            </a:r>
            <a:r>
              <a:rPr lang="en-US" dirty="0">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dirty="0">
              <a:latin typeface="Times New Roman" panose="02020603050405020304" pitchFamily="18" charset="0"/>
              <a:ea typeface="Times New Roman" panose="02020603050405020304" pitchFamily="18" charset="0"/>
            </a:endParaRPr>
          </a:p>
          <a:p>
            <a:pPr defTabSz="948507">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373022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a:buFont typeface="Arial" panose="020B0604020202020204" pitchFamily="34" charset="0"/>
              <a:buChar char="•"/>
            </a:pPr>
            <a:r>
              <a:rPr lang="en-US" dirty="0"/>
              <a:t>Hair control devices that are securely fastened and do not increase risk to the athlete, teammates and opponents are permitted.</a:t>
            </a:r>
          </a:p>
          <a:p>
            <a:pPr marL="296408" indent="-296408">
              <a:buFont typeface="Arial" panose="020B0604020202020204" pitchFamily="34" charset="0"/>
              <a:buChar char="•"/>
            </a:pPr>
            <a:r>
              <a:rPr lang="en-US" dirty="0"/>
              <a:t>Hair clips that are hard, protrude from the head and/or are easily dislodged do not comply and are not legal. </a:t>
            </a:r>
          </a:p>
          <a:p>
            <a:pPr defTabSz="948507">
              <a:defRPr/>
            </a:pPr>
            <a:endParaRPr lang="en-US" b="1" dirty="0">
              <a:ea typeface="Times New Roman" panose="02020603050405020304" pitchFamily="18" charset="0"/>
            </a:endParaRPr>
          </a:p>
          <a:p>
            <a:pPr defTabSz="948507">
              <a:defRPr/>
            </a:pPr>
            <a:r>
              <a:rPr lang="en-US" b="1" dirty="0">
                <a:latin typeface="Calibri" panose="020F0502020204030204" pitchFamily="34" charset="0"/>
                <a:ea typeface="Times New Roman" panose="02020603050405020304" pitchFamily="18" charset="0"/>
              </a:rPr>
              <a:t>Rationale: </a:t>
            </a:r>
            <a:r>
              <a:rPr lang="en-US" dirty="0">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373082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dirty="0"/>
              <a:t>Hair charms are considered jewelry and per rule 4-2-4 would </a:t>
            </a:r>
            <a:r>
              <a:rPr lang="en-US" b="1" u="sng" dirty="0">
                <a:solidFill>
                  <a:srgbClr val="C00000"/>
                </a:solidFill>
              </a:rPr>
              <a:t>not</a:t>
            </a:r>
            <a:r>
              <a:rPr lang="en-US" dirty="0"/>
              <a:t> be permitted. </a:t>
            </a:r>
          </a:p>
          <a:p>
            <a:endParaRPr lang="en-US" dirty="0"/>
          </a:p>
          <a:p>
            <a:pPr defTabSz="948507">
              <a:defRPr/>
            </a:pPr>
            <a:r>
              <a:rPr lang="en-US" b="1" dirty="0">
                <a:latin typeface="Calibri" panose="020F0502020204030204" pitchFamily="34" charset="0"/>
                <a:ea typeface="Times New Roman" panose="02020603050405020304" pitchFamily="18" charset="0"/>
              </a:rPr>
              <a:t>Rationale: </a:t>
            </a:r>
            <a:r>
              <a:rPr lang="en-US" dirty="0">
                <a:latin typeface="Calibri" panose="020F0502020204030204" pitchFamily="34" charset="0"/>
                <a:ea typeface="Times New Roman" panose="02020603050405020304" pitchFamily="18" charset="0"/>
              </a:rPr>
              <a:t>Maintains consistency that charms worn in the hair are considered jewelry and are not allowed.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218312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State associations may adopt game-ending procedures for suspended game.</a:t>
            </a:r>
          </a:p>
          <a:p>
            <a:pPr marL="355690" indent="-355690">
              <a:lnSpc>
                <a:spcPct val="107000"/>
              </a:lnSpc>
              <a:spcBef>
                <a:spcPts val="0"/>
              </a:spcBef>
              <a:spcAft>
                <a:spcPts val="83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Unless set forth by state association adoption, unless tied, it is an official game if one complete half or more of the game has been played.</a:t>
            </a:r>
          </a:p>
          <a:p>
            <a:pPr marL="296408" indent="-296408">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State association procedures also govern games in which one complete half has not been completed</a:t>
            </a:r>
            <a:endParaRPr lang="en-US" dirty="0">
              <a:latin typeface="Calibri" panose="020F0502020204030204" pitchFamily="34" charset="0"/>
              <a:cs typeface="Calibri" panose="020F0502020204030204" pitchFamily="34" charset="0"/>
            </a:endParaRPr>
          </a:p>
          <a:p>
            <a:endParaRPr lang="en-US" dirty="0"/>
          </a:p>
          <a:p>
            <a:r>
              <a:rPr lang="en-US" sz="1900" b="1" dirty="0">
                <a:solidFill>
                  <a:srgbClr val="000000"/>
                </a:solidFill>
                <a:latin typeface="Calibri" panose="020F0502020204030204" pitchFamily="34" charset="0"/>
                <a:ea typeface="Arial" panose="020B0604020202020204" pitchFamily="34" charset="0"/>
              </a:rPr>
              <a:t>Rationale: </a:t>
            </a:r>
            <a:r>
              <a:rPr lang="en-US" sz="1900" dirty="0">
                <a:solidFill>
                  <a:srgbClr val="000000"/>
                </a:solidFill>
                <a:latin typeface="Calibri" panose="020F0502020204030204" pitchFamily="34" charset="0"/>
                <a:ea typeface="Arial" panose="020B0604020202020204" pitchFamily="34" charset="0"/>
              </a:rPr>
              <a:t>This allows states that may require the game to be played in its entirety (for post-season or regular season seeding play), to do so without a conflict with the current rule.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91505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lnSpc>
                <a:spcPct val="107000"/>
              </a:lnSpc>
              <a:spcBef>
                <a:spcPts val="0"/>
              </a:spcBef>
              <a:spcAft>
                <a:spcPts val="83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A goal may not be scored directly from a goalkeeper’s throw into the opponent’s goal.</a:t>
            </a:r>
          </a:p>
          <a:p>
            <a:pPr marL="296408" indent="-296408">
              <a:buFont typeface="Arial" panose="020B0604020202020204" pitchFamily="34" charset="0"/>
              <a:buChar char="•"/>
            </a:pPr>
            <a:endParaRPr lang="en-US" dirty="0">
              <a:latin typeface="+mj-lt"/>
              <a:ea typeface="Calibri" panose="020F0502020204030204" pitchFamily="34" charset="0"/>
              <a:cs typeface="Times New Roman" panose="02020603050405020304" pitchFamily="18" charset="0"/>
            </a:endParaRPr>
          </a:p>
          <a:p>
            <a:pPr marL="296408" indent="-296408">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A goal </a:t>
            </a:r>
            <a:r>
              <a:rPr lang="en-US" dirty="0">
                <a:latin typeface="+mj-lt"/>
                <a:ea typeface="Calibri" panose="020F0502020204030204" pitchFamily="34" charset="0"/>
              </a:rPr>
              <a:t>may be scored for the opponents</a:t>
            </a:r>
            <a:r>
              <a:rPr lang="en-US" strike="sngStrike" dirty="0">
                <a:latin typeface="+mj-lt"/>
                <a:ea typeface="Calibri" panose="020F0502020204030204" pitchFamily="34" charset="0"/>
              </a:rPr>
              <a:t> </a:t>
            </a:r>
            <a:r>
              <a:rPr lang="en-US" dirty="0">
                <a:latin typeface="+mj-lt"/>
                <a:ea typeface="Calibri" panose="020F0502020204030204" pitchFamily="34" charset="0"/>
              </a:rPr>
              <a:t>when a goalkeeper throws the ball into the team’s own goal.</a:t>
            </a:r>
            <a:endParaRPr lang="en-US" dirty="0">
              <a:latin typeface="+mj-lt"/>
            </a:endParaRPr>
          </a:p>
          <a:p>
            <a:endParaRPr lang="en-US" dirty="0"/>
          </a:p>
          <a:p>
            <a:endParaRPr lang="en-US" dirty="0"/>
          </a:p>
          <a:p>
            <a:r>
              <a:rPr lang="en-US" sz="1900" b="1" dirty="0">
                <a:solidFill>
                  <a:srgbClr val="000000"/>
                </a:solidFill>
                <a:latin typeface="Calibri" panose="020F0502020204030204" pitchFamily="34" charset="0"/>
                <a:ea typeface="Arial" panose="020B0604020202020204" pitchFamily="34" charset="0"/>
              </a:rPr>
              <a:t>Rationale:</a:t>
            </a:r>
            <a:r>
              <a:rPr lang="en-US" sz="1900" dirty="0">
                <a:solidFill>
                  <a:srgbClr val="000000"/>
                </a:solidFill>
                <a:latin typeface="Calibri" panose="020F0502020204030204" pitchFamily="34" charset="0"/>
                <a:ea typeface="Arial" panose="020B0604020202020204" pitchFamily="34" charset="0"/>
              </a:rPr>
              <a:t> Defined the outcomes on a goalkeeper’s throw when throwing the ball directly or own goal.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317465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dirty="0">
                <a:latin typeface="Arial" panose="020B0604020202020204" pitchFamily="34" charset="0"/>
                <a:ea typeface="Calibri" panose="020F0502020204030204" pitchFamily="34" charset="0"/>
              </a:rPr>
              <a:t>For the purposes of determining handling offences, the upper boundary of the arm is in line with the bottom of the armpit.</a:t>
            </a:r>
            <a:endParaRPr lang="en-US" dirty="0"/>
          </a:p>
          <a:p>
            <a:endParaRPr lang="en-US" dirty="0"/>
          </a:p>
          <a:p>
            <a:r>
              <a:rPr lang="en-US" sz="1900" b="1" dirty="0">
                <a:solidFill>
                  <a:srgbClr val="000000"/>
                </a:solidFill>
                <a:latin typeface="Calibri" panose="020F0502020204030204" pitchFamily="34" charset="0"/>
                <a:ea typeface="Arial" panose="020B0604020202020204" pitchFamily="34" charset="0"/>
              </a:rPr>
              <a:t>Rationale:</a:t>
            </a:r>
            <a:r>
              <a:rPr lang="en-US" sz="1900" dirty="0">
                <a:solidFill>
                  <a:srgbClr val="000000"/>
                </a:solidFill>
                <a:latin typeface="Calibri" panose="020F0502020204030204" pitchFamily="34" charset="0"/>
                <a:ea typeface="Arial" panose="020B0604020202020204" pitchFamily="34" charset="0"/>
              </a:rPr>
              <a:t> Defines the arm for the purposes of determining handling and offside.</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410938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a:lnSpc>
                <a:spcPct val="107000"/>
              </a:lnSpc>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In </a:t>
            </a:r>
            <a:r>
              <a:rPr lang="en-US" dirty="0" err="1">
                <a:effectLst/>
                <a:latin typeface="+mj-lt"/>
                <a:ea typeface="Calibri" panose="020F0502020204030204" pitchFamily="34" charset="0"/>
                <a:cs typeface="Times New Roman" panose="02020603050405020304" pitchFamily="18" charset="0"/>
              </a:rPr>
              <a:t>PlayPic</a:t>
            </a:r>
            <a:r>
              <a:rPr lang="en-US" dirty="0">
                <a:effectLst/>
                <a:latin typeface="+mj-lt"/>
                <a:ea typeface="Calibri" panose="020F0502020204030204" pitchFamily="34" charset="0"/>
                <a:cs typeface="Times New Roman" panose="02020603050405020304" pitchFamily="18" charset="0"/>
              </a:rPr>
              <a:t> A, offside is judged by the upper boundary of #10’s arm — in line with the bottom of the armpit compared to </a:t>
            </a:r>
            <a:r>
              <a:rPr lang="en-US" dirty="0">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3 of the attacking team. </a:t>
            </a:r>
            <a:r>
              <a:rPr lang="en-US" b="1" dirty="0">
                <a:latin typeface="+mj-lt"/>
                <a:ea typeface="Calibri" panose="020F0502020204030204" pitchFamily="34" charset="0"/>
                <a:cs typeface="Times New Roman" panose="02020603050405020304" pitchFamily="18" charset="0"/>
              </a:rPr>
              <a:t>#</a:t>
            </a:r>
            <a:r>
              <a:rPr lang="en-US" b="1" dirty="0">
                <a:effectLst/>
                <a:latin typeface="+mj-lt"/>
                <a:ea typeface="Calibri" panose="020F0502020204030204" pitchFamily="34" charset="0"/>
                <a:cs typeface="Times New Roman" panose="02020603050405020304" pitchFamily="18" charset="0"/>
              </a:rPr>
              <a:t>3 of the attacking team is not offside.</a:t>
            </a:r>
            <a:endParaRPr lang="en-US" dirty="0">
              <a:effectLst/>
              <a:latin typeface="+mj-lt"/>
              <a:ea typeface="Calibri" panose="020F0502020204030204" pitchFamily="34" charset="0"/>
              <a:cs typeface="Times New Roman" panose="02020603050405020304" pitchFamily="18" charset="0"/>
            </a:endParaRPr>
          </a:p>
          <a:p>
            <a:pPr marL="296408" indent="-296408">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rPr>
              <a:t>In </a:t>
            </a:r>
            <a:r>
              <a:rPr lang="en-US" dirty="0" err="1">
                <a:latin typeface="+mj-lt"/>
                <a:ea typeface="Calibri" panose="020F0502020204030204" pitchFamily="34" charset="0"/>
              </a:rPr>
              <a:t>PlayPic</a:t>
            </a:r>
            <a:r>
              <a:rPr lang="en-US" dirty="0">
                <a:latin typeface="+mj-lt"/>
                <a:ea typeface="Calibri" panose="020F0502020204030204" pitchFamily="34" charset="0"/>
              </a:rPr>
              <a:t> B, even though #10’s right arm is beyond #3’s left shoulder, </a:t>
            </a:r>
            <a:r>
              <a:rPr lang="en-US" b="1" dirty="0">
                <a:latin typeface="+mj-lt"/>
                <a:ea typeface="Calibri" panose="020F0502020204030204" pitchFamily="34" charset="0"/>
              </a:rPr>
              <a:t>#3 is offside. </a:t>
            </a:r>
            <a:r>
              <a:rPr lang="en-US" dirty="0">
                <a:latin typeface="+mj-lt"/>
                <a:ea typeface="Calibri" panose="020F0502020204030204" pitchFamily="34" charset="0"/>
              </a:rPr>
              <a:t>The position of the hand/lower arm is not considered when determining offside.</a:t>
            </a:r>
            <a:endParaRPr lang="en-US" b="1" dirty="0">
              <a:latin typeface="+mj-lt"/>
              <a:ea typeface="Calibri" panose="020F0502020204030204" pitchFamily="34" charset="0"/>
            </a:endParaRPr>
          </a:p>
          <a:p>
            <a:pPr marL="296408" indent="-296408">
              <a:lnSpc>
                <a:spcPct val="107000"/>
              </a:lnSpc>
              <a:spcBef>
                <a:spcPts val="0"/>
              </a:spcBef>
              <a:spcAft>
                <a:spcPts val="0"/>
              </a:spcAft>
              <a:buFont typeface="Arial" panose="020B0604020202020204" pitchFamily="34" charset="0"/>
              <a:buChar char="•"/>
            </a:pPr>
            <a:r>
              <a:rPr lang="en-US" dirty="0">
                <a:latin typeface="+mj-lt"/>
              </a:rPr>
              <a:t>In </a:t>
            </a:r>
            <a:r>
              <a:rPr lang="en-US" dirty="0" err="1">
                <a:latin typeface="+mj-lt"/>
              </a:rPr>
              <a:t>PlayPic</a:t>
            </a:r>
            <a:r>
              <a:rPr lang="en-US" dirty="0">
                <a:latin typeface="+mj-lt"/>
              </a:rPr>
              <a:t> C, even though part of #10’s hand/lower arm is beyond #3’s left leg, </a:t>
            </a:r>
            <a:r>
              <a:rPr lang="en-US" b="1" dirty="0">
                <a:latin typeface="+mj-lt"/>
              </a:rPr>
              <a:t>#3 is offside.</a:t>
            </a:r>
          </a:p>
          <a:p>
            <a:endParaRPr lang="en-US" dirty="0"/>
          </a:p>
          <a:p>
            <a:pPr defTabSz="948507">
              <a:defRPr/>
            </a:pPr>
            <a:r>
              <a:rPr lang="en-US" b="1" dirty="0">
                <a:solidFill>
                  <a:srgbClr val="000000"/>
                </a:solidFill>
                <a:latin typeface="Calibri" panose="020F0502020204030204" pitchFamily="34" charset="0"/>
                <a:ea typeface="Arial" panose="020B0604020202020204" pitchFamily="34" charset="0"/>
              </a:rPr>
              <a:t>Rationale:</a:t>
            </a:r>
            <a:r>
              <a:rPr lang="en-US" dirty="0">
                <a:solidFill>
                  <a:srgbClr val="000000"/>
                </a:solidFill>
                <a:latin typeface="Calibri" panose="020F0502020204030204" pitchFamily="34" charset="0"/>
                <a:ea typeface="Arial" panose="020B0604020202020204" pitchFamily="34" charset="0"/>
              </a:rPr>
              <a:t> Defines the arm for the purposes of determining handling and offside.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3521018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0" y="3956"/>
            <a:ext cx="12191999" cy="4408510"/>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hasCustomPrompt="1"/>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2020-21 NFHS VOLLEYBALL </a:t>
            </a:r>
            <a:br>
              <a:rPr lang="en-US" dirty="0"/>
            </a:br>
            <a:r>
              <a:rPr lang="en-US" dirty="0"/>
              <a:t>RULES POWERPOINT</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2BDE4F00-FB5F-4D66-85FC-86BF17486429}"/>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0" name="Picture 9">
            <a:extLst>
              <a:ext uri="{FF2B5EF4-FFF2-40B4-BE49-F238E27FC236}">
                <a16:creationId xmlns:a16="http://schemas.microsoft.com/office/drawing/2014/main" id="{B9704F59-82A7-4712-AB38-D4DC0C7A10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526" y="5183978"/>
            <a:ext cx="1235909" cy="14441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374115-2802-426E-A91F-496070C306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2528"/>
            <a:ext cx="12191999" cy="4408509"/>
          </a:xfrm>
          <a:prstGeom prst="rect">
            <a:avLst/>
          </a:prstGeom>
        </p:spPr>
      </p:pic>
      <p:sp>
        <p:nvSpPr>
          <p:cNvPr id="10" name="Rectangle 9">
            <a:extLst>
              <a:ext uri="{FF2B5EF4-FFF2-40B4-BE49-F238E27FC236}">
                <a16:creationId xmlns:a16="http://schemas.microsoft.com/office/drawing/2014/main" id="{F4C7A326-9B3E-4264-A6BF-FB6810FA259D}"/>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95946FB7-8166-4451-950F-4148F56F0C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extLst>
      <p:ext uri="{BB962C8B-B14F-4D97-AF65-F5344CB8AC3E}">
        <p14:creationId xmlns:p14="http://schemas.microsoft.com/office/powerpoint/2010/main" val="427013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9B0DA6-9A65-42DD-BAFA-0E7ECCDF2473}"/>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
            <a:extLst>
              <a:ext uri="{FF2B5EF4-FFF2-40B4-BE49-F238E27FC236}">
                <a16:creationId xmlns:a16="http://schemas.microsoft.com/office/drawing/2014/main" id="{01DEB02C-E548-4072-8638-4A42028716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5" r="215"/>
          <a:stretch/>
        </p:blipFill>
        <p:spPr bwMode="auto">
          <a:xfrm>
            <a:off x="0" y="-7938"/>
            <a:ext cx="12192000" cy="442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NFHS Network_FC_RGB_Transparent@300.png">
            <a:extLst>
              <a:ext uri="{FF2B5EF4-FFF2-40B4-BE49-F238E27FC236}">
                <a16:creationId xmlns:a16="http://schemas.microsoft.com/office/drawing/2014/main" id="{41672B34-AEAD-4569-9BFE-32C62828BE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7532" y="4603750"/>
            <a:ext cx="2008268" cy="2008268"/>
          </a:xfrm>
          <a:prstGeom prst="rect">
            <a:avLst/>
          </a:prstGeom>
        </p:spPr>
      </p:pic>
    </p:spTree>
    <p:extLst>
      <p:ext uri="{BB962C8B-B14F-4D97-AF65-F5344CB8AC3E}">
        <p14:creationId xmlns:p14="http://schemas.microsoft.com/office/powerpoint/2010/main" val="94850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10/13/2022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8206318" y="4456113"/>
            <a:ext cx="3788833"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C607A346-66E3-43B4-801A-2BFF90156E0C}"/>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1" name="Picture 10">
            <a:extLst>
              <a:ext uri="{FF2B5EF4-FFF2-40B4-BE49-F238E27FC236}">
                <a16:creationId xmlns:a16="http://schemas.microsoft.com/office/drawing/2014/main" id="{D65A2625-F246-46E5-B681-BB1FF3275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526" y="5183978"/>
            <a:ext cx="1235909" cy="144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F693D-3A2D-485E-840C-96DD640D51F1}"/>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6">
            <a:extLst>
              <a:ext uri="{FF2B5EF4-FFF2-40B4-BE49-F238E27FC236}">
                <a16:creationId xmlns:a16="http://schemas.microsoft.com/office/drawing/2014/main" id="{AF78D7A5-9DBB-4832-940C-1CE6D93D51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0" y="3956"/>
            <a:ext cx="12191999" cy="4408510"/>
          </a:xfrm>
          <a:prstGeom prst="rect">
            <a:avLst/>
          </a:prstGeom>
          <a:noFill/>
          <a:ln w="9525">
            <a:noFill/>
            <a:miter lim="800000"/>
            <a:headEnd/>
            <a:tailEnd/>
          </a:ln>
        </p:spPr>
      </p:pic>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70004C49-E55F-4321-B06D-5AD8EBB33D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10/13/2022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E2446070-E5D9-443E-899F-48BCE50D2AEC}"/>
              </a:ext>
            </a:extLst>
          </p:cNvPr>
          <p:cNvGrpSpPr>
            <a:grpSpLocks/>
          </p:cNvGrpSpPr>
          <p:nvPr userDrawn="1"/>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29D30E7B-E2D6-4DDC-917F-EAE62351BEE6}"/>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17">
              <a:extLst>
                <a:ext uri="{FF2B5EF4-FFF2-40B4-BE49-F238E27FC236}">
                  <a16:creationId xmlns:a16="http://schemas.microsoft.com/office/drawing/2014/main" id="{D2B7A3AF-DCEF-4BC2-98E5-E2EDAD4AC61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a:extLst>
              <a:ext uri="{FF2B5EF4-FFF2-40B4-BE49-F238E27FC236}">
                <a16:creationId xmlns:a16="http://schemas.microsoft.com/office/drawing/2014/main" id="{4948AD9F-E029-4D66-8B85-1E3224390BA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8270" y="5743558"/>
            <a:ext cx="813847"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800" r:id="rId10"/>
    <p:sldLayoutId id="2147483801" r:id="rId11"/>
    <p:sldLayoutId id="2147483798" r:id="rId12"/>
    <p:sldLayoutId id="214748379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6DFC0-2BBB-4C7C-B669-DC6162824D2B}"/>
              </a:ext>
            </a:extLst>
          </p:cNvPr>
          <p:cNvSpPr>
            <a:spLocks noGrp="1"/>
          </p:cNvSpPr>
          <p:nvPr>
            <p:ph type="title"/>
          </p:nvPr>
        </p:nvSpPr>
        <p:spPr>
          <a:xfrm>
            <a:off x="963613" y="4406900"/>
            <a:ext cx="8867775" cy="1362075"/>
          </a:xfrm>
        </p:spPr>
        <p:txBody>
          <a:bodyPr/>
          <a:lstStyle/>
          <a:p>
            <a:pPr>
              <a:defRPr/>
            </a:pPr>
            <a:r>
              <a:rPr lang="en-US" dirty="0"/>
              <a:t>2022-2023 </a:t>
            </a:r>
            <a:r>
              <a:rPr lang="en-US" dirty="0" err="1"/>
              <a:t>nfhs</a:t>
            </a:r>
            <a:r>
              <a:rPr lang="en-US" dirty="0"/>
              <a:t> soccer RULES CHANGES</a:t>
            </a:r>
          </a:p>
        </p:txBody>
      </p:sp>
      <p:sp>
        <p:nvSpPr>
          <p:cNvPr id="26627" name="Text Placeholder 5">
            <a:extLst>
              <a:ext uri="{FF2B5EF4-FFF2-40B4-BE49-F238E27FC236}">
                <a16:creationId xmlns:a16="http://schemas.microsoft.com/office/drawing/2014/main" id="{C3057226-7172-4B25-A5AF-6F76B37DCF69}"/>
              </a:ext>
            </a:extLst>
          </p:cNvPr>
          <p:cNvSpPr>
            <a:spLocks noGrp="1" noChangeArrowheads="1"/>
          </p:cNvSpPr>
          <p:nvPr>
            <p:ph type="body" idx="1"/>
          </p:nvPr>
        </p:nvSpPr>
        <p:spPr>
          <a:xfrm>
            <a:off x="963613" y="2906713"/>
            <a:ext cx="10363200" cy="1500187"/>
          </a:xfrm>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F317-39F7-48A1-AEBE-30029FD9C18C}"/>
              </a:ext>
            </a:extLst>
          </p:cNvPr>
          <p:cNvSpPr>
            <a:spLocks noGrp="1"/>
          </p:cNvSpPr>
          <p:nvPr>
            <p:ph type="title"/>
          </p:nvPr>
        </p:nvSpPr>
        <p:spPr>
          <a:xfrm>
            <a:off x="1940985" y="544513"/>
            <a:ext cx="10026649" cy="1204912"/>
          </a:xfrm>
        </p:spPr>
        <p:txBody>
          <a:bodyPr/>
          <a:lstStyle/>
          <a:p>
            <a:r>
              <a:rPr lang="en-US" dirty="0"/>
              <a:t>Offside definitions of playing terms</a:t>
            </a:r>
            <a:br>
              <a:rPr lang="en-US" dirty="0"/>
            </a:br>
            <a:r>
              <a:rPr lang="en-US" dirty="0"/>
              <a:t>11-1-1, 18-1-1</a:t>
            </a:r>
            <a:r>
              <a:rPr lang="en-US" cap="none" dirty="0"/>
              <a:t>s</a:t>
            </a:r>
          </a:p>
        </p:txBody>
      </p:sp>
      <p:sp>
        <p:nvSpPr>
          <p:cNvPr id="4" name="Footer Placeholder 3">
            <a:extLst>
              <a:ext uri="{FF2B5EF4-FFF2-40B4-BE49-F238E27FC236}">
                <a16:creationId xmlns:a16="http://schemas.microsoft.com/office/drawing/2014/main" id="{9CA174A8-B3C4-4D19-8ED0-4296ECC8C706}"/>
              </a:ext>
            </a:extLst>
          </p:cNvPr>
          <p:cNvSpPr>
            <a:spLocks noGrp="1"/>
          </p:cNvSpPr>
          <p:nvPr>
            <p:ph type="ftr" sz="quarter" idx="11"/>
          </p:nvPr>
        </p:nvSpPr>
        <p:spPr/>
        <p:txBody>
          <a:bodyPr/>
          <a:lstStyle/>
          <a:p>
            <a:pPr>
              <a:defRPr/>
            </a:pPr>
            <a:r>
              <a:rPr lang="en-US"/>
              <a:t>www.nfhs.org</a:t>
            </a:r>
            <a:endParaRPr lang="en-US" dirty="0"/>
          </a:p>
        </p:txBody>
      </p:sp>
      <p:sp>
        <p:nvSpPr>
          <p:cNvPr id="8" name="TextBox 7">
            <a:extLst>
              <a:ext uri="{FF2B5EF4-FFF2-40B4-BE49-F238E27FC236}">
                <a16:creationId xmlns:a16="http://schemas.microsoft.com/office/drawing/2014/main" id="{1B1B8781-3931-4254-926A-EA1886127327}"/>
              </a:ext>
            </a:extLst>
          </p:cNvPr>
          <p:cNvSpPr txBox="1"/>
          <p:nvPr/>
        </p:nvSpPr>
        <p:spPr>
          <a:xfrm>
            <a:off x="8228576" y="2026195"/>
            <a:ext cx="3860042" cy="4228273"/>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In </a:t>
            </a:r>
            <a:r>
              <a:rPr lang="en-US" dirty="0" err="1">
                <a:effectLst/>
                <a:latin typeface="+mj-lt"/>
                <a:ea typeface="Calibri" panose="020F0502020204030204" pitchFamily="34" charset="0"/>
                <a:cs typeface="Times New Roman" panose="02020603050405020304" pitchFamily="18" charset="0"/>
              </a:rPr>
              <a:t>PlayPic</a:t>
            </a:r>
            <a:r>
              <a:rPr lang="en-US" dirty="0">
                <a:effectLst/>
                <a:latin typeface="+mj-lt"/>
                <a:ea typeface="Calibri" panose="020F0502020204030204" pitchFamily="34" charset="0"/>
                <a:cs typeface="Times New Roman" panose="02020603050405020304" pitchFamily="18" charset="0"/>
              </a:rPr>
              <a:t> A, offside is judged by the upper boundary of #10’s arm — in line with the bottom of the armpit compared to </a:t>
            </a:r>
            <a:r>
              <a:rPr lang="en-US" dirty="0">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3 of the attacking team. </a:t>
            </a:r>
            <a:r>
              <a:rPr lang="en-US" b="1" dirty="0">
                <a:latin typeface="+mj-lt"/>
                <a:ea typeface="Calibri" panose="020F0502020204030204" pitchFamily="34" charset="0"/>
                <a:cs typeface="Times New Roman" panose="02020603050405020304" pitchFamily="18" charset="0"/>
              </a:rPr>
              <a:t>#</a:t>
            </a:r>
            <a:r>
              <a:rPr lang="en-US" b="1" dirty="0">
                <a:effectLst/>
                <a:latin typeface="+mj-lt"/>
                <a:ea typeface="Calibri" panose="020F0502020204030204" pitchFamily="34" charset="0"/>
                <a:cs typeface="Times New Roman" panose="02020603050405020304" pitchFamily="18" charset="0"/>
              </a:rPr>
              <a:t>3 of the attacking team is not offside.</a:t>
            </a:r>
            <a:endParaRPr lang="en-US" dirty="0">
              <a:effectLst/>
              <a:latin typeface="+mj-lt"/>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rPr>
              <a:t>In </a:t>
            </a:r>
            <a:r>
              <a:rPr lang="en-US" dirty="0" err="1">
                <a:latin typeface="+mj-lt"/>
                <a:ea typeface="Calibri" panose="020F0502020204030204" pitchFamily="34" charset="0"/>
              </a:rPr>
              <a:t>PlayPic</a:t>
            </a:r>
            <a:r>
              <a:rPr lang="en-US" dirty="0">
                <a:latin typeface="+mj-lt"/>
                <a:ea typeface="Calibri" panose="020F0502020204030204" pitchFamily="34" charset="0"/>
              </a:rPr>
              <a:t> B, even though #10’s right arm is beyond #3’s left shoulder, </a:t>
            </a:r>
            <a:r>
              <a:rPr lang="en-US" b="1" dirty="0">
                <a:latin typeface="+mj-lt"/>
                <a:ea typeface="Calibri" panose="020F0502020204030204" pitchFamily="34" charset="0"/>
              </a:rPr>
              <a:t>#3 is offside. </a:t>
            </a:r>
            <a:r>
              <a:rPr lang="en-US" dirty="0">
                <a:latin typeface="+mj-lt"/>
                <a:ea typeface="Calibri" panose="020F0502020204030204" pitchFamily="34" charset="0"/>
              </a:rPr>
              <a:t>The position of the hand/lower arm is not considered when determining offside.</a:t>
            </a:r>
            <a:endParaRPr lang="en-US" b="1" dirty="0">
              <a:latin typeface="+mj-lt"/>
              <a:ea typeface="Calibri" panose="020F0502020204030204" pitchFamily="34" charset="0"/>
            </a:endParaRPr>
          </a:p>
          <a:p>
            <a:pPr marL="285750" indent="-285750">
              <a:lnSpc>
                <a:spcPct val="107000"/>
              </a:lnSpc>
              <a:spcBef>
                <a:spcPts val="0"/>
              </a:spcBef>
              <a:spcAft>
                <a:spcPts val="0"/>
              </a:spcAft>
              <a:buFont typeface="Arial" panose="020B0604020202020204" pitchFamily="34" charset="0"/>
              <a:buChar char="•"/>
            </a:pPr>
            <a:r>
              <a:rPr lang="en-US" dirty="0">
                <a:latin typeface="+mj-lt"/>
              </a:rPr>
              <a:t>In </a:t>
            </a:r>
            <a:r>
              <a:rPr lang="en-US" dirty="0" err="1">
                <a:latin typeface="+mj-lt"/>
              </a:rPr>
              <a:t>PlayPic</a:t>
            </a:r>
            <a:r>
              <a:rPr lang="en-US" dirty="0">
                <a:latin typeface="+mj-lt"/>
              </a:rPr>
              <a:t> C, even though part of #10’s hand/lower arm is beyond #3’s left leg, </a:t>
            </a:r>
            <a:r>
              <a:rPr lang="en-US" b="1" dirty="0">
                <a:latin typeface="+mj-lt"/>
              </a:rPr>
              <a:t>#3 is offside.</a:t>
            </a:r>
          </a:p>
        </p:txBody>
      </p:sp>
      <p:sp>
        <p:nvSpPr>
          <p:cNvPr id="3" name="TextBox 2">
            <a:extLst>
              <a:ext uri="{FF2B5EF4-FFF2-40B4-BE49-F238E27FC236}">
                <a16:creationId xmlns:a16="http://schemas.microsoft.com/office/drawing/2014/main" id="{A0F18810-1321-41E7-8CAD-477FA5922B59}"/>
              </a:ext>
            </a:extLst>
          </p:cNvPr>
          <p:cNvSpPr txBox="1"/>
          <p:nvPr/>
        </p:nvSpPr>
        <p:spPr>
          <a:xfrm>
            <a:off x="1417832" y="5482588"/>
            <a:ext cx="6606028" cy="707886"/>
          </a:xfrm>
          <a:prstGeom prst="rect">
            <a:avLst/>
          </a:prstGeom>
          <a:noFill/>
        </p:spPr>
        <p:txBody>
          <a:bodyPr wrap="square" rtlCol="0">
            <a:spAutoFit/>
          </a:bodyPr>
          <a:lstStyle/>
          <a:p>
            <a:r>
              <a:rPr lang="en-US" sz="2000" b="1" dirty="0">
                <a:effectLst/>
                <a:latin typeface="+mj-lt"/>
                <a:ea typeface="Calibri" panose="020F0502020204030204" pitchFamily="34" charset="0"/>
                <a:cs typeface="Times New Roman" panose="02020603050405020304" pitchFamily="18" charset="0"/>
              </a:rPr>
              <a:t>For</a:t>
            </a:r>
            <a:r>
              <a:rPr lang="en-US" sz="2000" dirty="0">
                <a:effectLst/>
                <a:latin typeface="+mj-lt"/>
                <a:ea typeface="Calibri" panose="020F0502020204030204" pitchFamily="34" charset="0"/>
                <a:cs typeface="Times New Roman" panose="02020603050405020304" pitchFamily="18" charset="0"/>
              </a:rPr>
              <a:t> the purposes of determining offside, the upper boundary of the arm is in line with the bottom of the armpit.</a:t>
            </a:r>
            <a:endParaRPr lang="en-US" sz="2000" dirty="0"/>
          </a:p>
        </p:txBody>
      </p:sp>
      <p:pic>
        <p:nvPicPr>
          <p:cNvPr id="6" name="Picture 5" descr="A collage of a person playing football&#10;&#10;Description automatically generated with medium confidence">
            <a:extLst>
              <a:ext uri="{FF2B5EF4-FFF2-40B4-BE49-F238E27FC236}">
                <a16:creationId xmlns:a16="http://schemas.microsoft.com/office/drawing/2014/main" id="{93ED238C-AE29-4EA9-9200-37F21F9C3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68" y="2169580"/>
            <a:ext cx="7161708" cy="3174623"/>
          </a:xfrm>
          <a:prstGeom prst="rect">
            <a:avLst/>
          </a:prstGeom>
        </p:spPr>
      </p:pic>
    </p:spTree>
    <p:extLst>
      <p:ext uri="{BB962C8B-B14F-4D97-AF65-F5344CB8AC3E}">
        <p14:creationId xmlns:p14="http://schemas.microsoft.com/office/powerpoint/2010/main" val="365294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F317-39F7-48A1-AEBE-30029FD9C18C}"/>
              </a:ext>
            </a:extLst>
          </p:cNvPr>
          <p:cNvSpPr>
            <a:spLocks noGrp="1"/>
          </p:cNvSpPr>
          <p:nvPr>
            <p:ph type="title"/>
          </p:nvPr>
        </p:nvSpPr>
        <p:spPr>
          <a:xfrm>
            <a:off x="1940985" y="544513"/>
            <a:ext cx="10026649" cy="1204912"/>
          </a:xfrm>
        </p:spPr>
        <p:txBody>
          <a:bodyPr/>
          <a:lstStyle/>
          <a:p>
            <a:r>
              <a:rPr lang="en-US" dirty="0"/>
              <a:t>Offside definitions of playing terms</a:t>
            </a:r>
            <a:br>
              <a:rPr lang="en-US" dirty="0"/>
            </a:br>
            <a:r>
              <a:rPr lang="en-US" dirty="0"/>
              <a:t>11-1-1, 18-1-1</a:t>
            </a:r>
            <a:r>
              <a:rPr lang="en-US" cap="none" dirty="0"/>
              <a:t>s</a:t>
            </a:r>
          </a:p>
        </p:txBody>
      </p:sp>
      <p:sp>
        <p:nvSpPr>
          <p:cNvPr id="4" name="Footer Placeholder 3">
            <a:extLst>
              <a:ext uri="{FF2B5EF4-FFF2-40B4-BE49-F238E27FC236}">
                <a16:creationId xmlns:a16="http://schemas.microsoft.com/office/drawing/2014/main" id="{9CA174A8-B3C4-4D19-8ED0-4296ECC8C70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8" name="TextBox 7">
            <a:extLst>
              <a:ext uri="{FF2B5EF4-FFF2-40B4-BE49-F238E27FC236}">
                <a16:creationId xmlns:a16="http://schemas.microsoft.com/office/drawing/2014/main" id="{1B1B8781-3931-4254-926A-EA1886127327}"/>
              </a:ext>
            </a:extLst>
          </p:cNvPr>
          <p:cNvSpPr txBox="1"/>
          <p:nvPr/>
        </p:nvSpPr>
        <p:spPr>
          <a:xfrm>
            <a:off x="8228576" y="2026195"/>
            <a:ext cx="3860042" cy="4228273"/>
          </a:xfrm>
          <a:prstGeom prst="rect">
            <a:avLst/>
          </a:prstGeom>
          <a:noFill/>
        </p:spPr>
        <p:txBody>
          <a:bodyPr wrap="square" rtlCol="0">
            <a:spAutoFit/>
          </a:bodyPr>
          <a:lstStyle/>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B56"/>
                </a:solidFill>
                <a:effectLst/>
                <a:uLnTx/>
                <a:uFillTx/>
                <a:latin typeface="Calibri"/>
                <a:ea typeface="Calibri" panose="020F0502020204030204" pitchFamily="34" charset="0"/>
                <a:cs typeface="Times New Roman" panose="02020603050405020304" pitchFamily="18" charset="0"/>
              </a:rPr>
              <a:t>In </a:t>
            </a:r>
            <a:r>
              <a:rPr kumimoji="0" lang="en-US" sz="1800" b="0" i="0" u="none" strike="noStrike" kern="1200" cap="none" spc="0" normalizeH="0" baseline="0" noProof="0" dirty="0" err="1">
                <a:ln>
                  <a:noFill/>
                </a:ln>
                <a:solidFill>
                  <a:srgbClr val="414B56"/>
                </a:solidFill>
                <a:effectLst/>
                <a:uLnTx/>
                <a:uFillTx/>
                <a:latin typeface="Calibri"/>
                <a:ea typeface="Calibri" panose="020F0502020204030204" pitchFamily="34" charset="0"/>
                <a:cs typeface="Times New Roman" panose="02020603050405020304" pitchFamily="18" charset="0"/>
              </a:rPr>
              <a:t>PlayPic</a:t>
            </a:r>
            <a:r>
              <a:rPr kumimoji="0" lang="en-US" sz="1800" b="0" i="0" u="none" strike="noStrike" kern="1200" cap="none" spc="0" normalizeH="0" baseline="0" noProof="0" dirty="0">
                <a:ln>
                  <a:noFill/>
                </a:ln>
                <a:solidFill>
                  <a:srgbClr val="414B56"/>
                </a:solidFill>
                <a:effectLst/>
                <a:uLnTx/>
                <a:uFillTx/>
                <a:latin typeface="Calibri"/>
                <a:ea typeface="Calibri" panose="020F0502020204030204" pitchFamily="34" charset="0"/>
                <a:cs typeface="Times New Roman" panose="02020603050405020304" pitchFamily="18" charset="0"/>
              </a:rPr>
              <a:t> A, offside is judged by the upper boundary of #10’s arm — in line with the bottom of the armpit compared to #3 of the attacking team. </a:t>
            </a:r>
            <a:r>
              <a:rPr kumimoji="0" lang="en-US" sz="1800" b="1" i="0" u="none" strike="noStrike" kern="1200" cap="none" spc="0" normalizeH="0" baseline="0" noProof="0" dirty="0">
                <a:ln>
                  <a:noFill/>
                </a:ln>
                <a:solidFill>
                  <a:srgbClr val="414B56"/>
                </a:solidFill>
                <a:effectLst/>
                <a:uLnTx/>
                <a:uFillTx/>
                <a:latin typeface="Calibri"/>
                <a:ea typeface="Calibri" panose="020F0502020204030204" pitchFamily="34" charset="0"/>
                <a:cs typeface="Times New Roman" panose="02020603050405020304" pitchFamily="18" charset="0"/>
              </a:rPr>
              <a:t>#3 of the attacking team is not offside.</a:t>
            </a:r>
            <a:endParaRPr kumimoji="0" lang="en-US" sz="1800" b="0" i="0" u="none" strike="noStrike" kern="1200" cap="none" spc="0" normalizeH="0" baseline="0" noProof="0" dirty="0">
              <a:ln>
                <a:noFill/>
              </a:ln>
              <a:solidFill>
                <a:srgbClr val="414B56"/>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B56"/>
                </a:solidFill>
                <a:effectLst/>
                <a:uLnTx/>
                <a:uFillTx/>
                <a:latin typeface="Calibri"/>
                <a:ea typeface="Calibri" panose="020F0502020204030204" pitchFamily="34" charset="0"/>
                <a:cs typeface="Arial" pitchFamily="34" charset="0"/>
              </a:rPr>
              <a:t>In </a:t>
            </a:r>
            <a:r>
              <a:rPr kumimoji="0" lang="en-US" sz="1800" b="0" i="0" u="none" strike="noStrike" kern="1200" cap="none" spc="0" normalizeH="0" baseline="0" noProof="0" dirty="0" err="1">
                <a:ln>
                  <a:noFill/>
                </a:ln>
                <a:solidFill>
                  <a:srgbClr val="414B56"/>
                </a:solidFill>
                <a:effectLst/>
                <a:uLnTx/>
                <a:uFillTx/>
                <a:latin typeface="Calibri"/>
                <a:ea typeface="Calibri" panose="020F0502020204030204" pitchFamily="34" charset="0"/>
                <a:cs typeface="Arial" pitchFamily="34" charset="0"/>
              </a:rPr>
              <a:t>PlayPic</a:t>
            </a:r>
            <a:r>
              <a:rPr kumimoji="0" lang="en-US" sz="1800" b="0" i="0" u="none" strike="noStrike" kern="1200" cap="none" spc="0" normalizeH="0" baseline="0" noProof="0" dirty="0">
                <a:ln>
                  <a:noFill/>
                </a:ln>
                <a:solidFill>
                  <a:srgbClr val="414B56"/>
                </a:solidFill>
                <a:effectLst/>
                <a:uLnTx/>
                <a:uFillTx/>
                <a:latin typeface="Calibri"/>
                <a:ea typeface="Calibri" panose="020F0502020204030204" pitchFamily="34" charset="0"/>
                <a:cs typeface="Arial" pitchFamily="34" charset="0"/>
              </a:rPr>
              <a:t> B, even though #10’s right arm is beyond #3’s left shoulder, </a:t>
            </a:r>
            <a:r>
              <a:rPr kumimoji="0" lang="en-US" sz="1800" b="1" i="0" u="none" strike="noStrike" kern="1200" cap="none" spc="0" normalizeH="0" baseline="0" noProof="0" dirty="0">
                <a:ln>
                  <a:noFill/>
                </a:ln>
                <a:solidFill>
                  <a:srgbClr val="414B56"/>
                </a:solidFill>
                <a:effectLst/>
                <a:uLnTx/>
                <a:uFillTx/>
                <a:latin typeface="Calibri"/>
                <a:ea typeface="Calibri" panose="020F0502020204030204" pitchFamily="34" charset="0"/>
                <a:cs typeface="Arial" pitchFamily="34" charset="0"/>
              </a:rPr>
              <a:t>#3 is offside. </a:t>
            </a:r>
            <a:r>
              <a:rPr kumimoji="0" lang="en-US" sz="1800" b="0" i="0" u="none" strike="noStrike" kern="1200" cap="none" spc="0" normalizeH="0" baseline="0" noProof="0" dirty="0">
                <a:ln>
                  <a:noFill/>
                </a:ln>
                <a:solidFill>
                  <a:srgbClr val="414B56"/>
                </a:solidFill>
                <a:effectLst/>
                <a:uLnTx/>
                <a:uFillTx/>
                <a:latin typeface="Calibri"/>
                <a:ea typeface="Calibri" panose="020F0502020204030204" pitchFamily="34" charset="0"/>
                <a:cs typeface="Arial" pitchFamily="34" charset="0"/>
              </a:rPr>
              <a:t>The position of the hand/lower arm is not considered when determining offside.</a:t>
            </a:r>
            <a:endParaRPr kumimoji="0" lang="en-US" sz="1800" b="1" i="0" u="none" strike="noStrike" kern="1200" cap="none" spc="0" normalizeH="0" baseline="0" noProof="0" dirty="0">
              <a:ln>
                <a:noFill/>
              </a:ln>
              <a:solidFill>
                <a:srgbClr val="414B56"/>
              </a:solidFill>
              <a:effectLst/>
              <a:uLnTx/>
              <a:uFillTx/>
              <a:latin typeface="Calibri"/>
              <a:ea typeface="Calibri" panose="020F0502020204030204" pitchFamily="34" charset="0"/>
              <a:cs typeface="Arial" pitchFamily="34" charset="0"/>
            </a:endParaRP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In </a:t>
            </a:r>
            <a:r>
              <a:rPr kumimoji="0" lang="en-US" sz="1800" b="0" i="0" u="none" strike="noStrike" kern="1200" cap="none" spc="0" normalizeH="0" baseline="0" noProof="0" dirty="0" err="1">
                <a:ln>
                  <a:noFill/>
                </a:ln>
                <a:solidFill>
                  <a:srgbClr val="414B56"/>
                </a:solidFill>
                <a:effectLst/>
                <a:uLnTx/>
                <a:uFillTx/>
                <a:latin typeface="Calibri"/>
                <a:ea typeface="+mn-ea"/>
                <a:cs typeface="Arial" pitchFamily="34" charset="0"/>
              </a:rPr>
              <a:t>PlayPic</a:t>
            </a: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 C, even though part of #10’s hand/lower arm is beyond #3’s left leg, </a:t>
            </a:r>
            <a:r>
              <a:rPr kumimoji="0" lang="en-US" sz="1800" b="1" i="0" u="none" strike="noStrike" kern="1200" cap="none" spc="0" normalizeH="0" baseline="0" noProof="0" dirty="0">
                <a:ln>
                  <a:noFill/>
                </a:ln>
                <a:solidFill>
                  <a:srgbClr val="414B56"/>
                </a:solidFill>
                <a:effectLst/>
                <a:uLnTx/>
                <a:uFillTx/>
                <a:latin typeface="Calibri"/>
                <a:ea typeface="+mn-ea"/>
                <a:cs typeface="Arial" pitchFamily="34" charset="0"/>
              </a:rPr>
              <a:t>#3 is offside.</a:t>
            </a:r>
          </a:p>
        </p:txBody>
      </p:sp>
      <p:sp>
        <p:nvSpPr>
          <p:cNvPr id="3" name="TextBox 2">
            <a:extLst>
              <a:ext uri="{FF2B5EF4-FFF2-40B4-BE49-F238E27FC236}">
                <a16:creationId xmlns:a16="http://schemas.microsoft.com/office/drawing/2014/main" id="{A0F18810-1321-41E7-8CAD-477FA5922B59}"/>
              </a:ext>
            </a:extLst>
          </p:cNvPr>
          <p:cNvSpPr txBox="1"/>
          <p:nvPr/>
        </p:nvSpPr>
        <p:spPr>
          <a:xfrm>
            <a:off x="1417832" y="5482588"/>
            <a:ext cx="6606028"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414B56"/>
                </a:solidFill>
                <a:effectLst/>
                <a:uLnTx/>
                <a:uFillTx/>
                <a:latin typeface="Calibri"/>
                <a:ea typeface="Calibri" panose="020F0502020204030204" pitchFamily="34" charset="0"/>
                <a:cs typeface="Times New Roman" panose="02020603050405020304" pitchFamily="18" charset="0"/>
              </a:rPr>
              <a:t>For</a:t>
            </a:r>
            <a:r>
              <a:rPr kumimoji="0" lang="en-US" sz="2000" b="0" i="0" u="none" strike="noStrike" kern="1200" cap="none" spc="0" normalizeH="0" baseline="0" noProof="0" dirty="0">
                <a:ln>
                  <a:noFill/>
                </a:ln>
                <a:solidFill>
                  <a:srgbClr val="414B56"/>
                </a:solidFill>
                <a:effectLst/>
                <a:uLnTx/>
                <a:uFillTx/>
                <a:latin typeface="Calibri"/>
                <a:ea typeface="Calibri" panose="020F0502020204030204" pitchFamily="34" charset="0"/>
                <a:cs typeface="Times New Roman" panose="02020603050405020304" pitchFamily="18" charset="0"/>
              </a:rPr>
              <a:t> the purposes of determining offside, the upper boundary of the arm is in line with the bottom of the armpit.</a:t>
            </a:r>
            <a:endParaRPr kumimoji="0" lang="en-US" sz="20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pic>
        <p:nvPicPr>
          <p:cNvPr id="5" name="Picture 4">
            <a:extLst>
              <a:ext uri="{FF2B5EF4-FFF2-40B4-BE49-F238E27FC236}">
                <a16:creationId xmlns:a16="http://schemas.microsoft.com/office/drawing/2014/main" id="{4521EB8D-1D94-4B98-B06B-7537E5DD76C3}"/>
              </a:ext>
            </a:extLst>
          </p:cNvPr>
          <p:cNvPicPr>
            <a:picLocks noChangeAspect="1"/>
          </p:cNvPicPr>
          <p:nvPr/>
        </p:nvPicPr>
        <p:blipFill>
          <a:blip r:embed="rId3"/>
          <a:stretch>
            <a:fillRect/>
          </a:stretch>
        </p:blipFill>
        <p:spPr>
          <a:xfrm>
            <a:off x="1243492" y="2255808"/>
            <a:ext cx="6840977" cy="3029256"/>
          </a:xfrm>
          <a:prstGeom prst="rect">
            <a:avLst/>
          </a:prstGeom>
        </p:spPr>
      </p:pic>
    </p:spTree>
    <p:extLst>
      <p:ext uri="{BB962C8B-B14F-4D97-AF65-F5344CB8AC3E}">
        <p14:creationId xmlns:p14="http://schemas.microsoft.com/office/powerpoint/2010/main" val="48551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DC10C3-12DD-4282-9F3F-3FA7E1C488D9}"/>
              </a:ext>
            </a:extLst>
          </p:cNvPr>
          <p:cNvSpPr>
            <a:spLocks noGrp="1"/>
          </p:cNvSpPr>
          <p:nvPr>
            <p:ph type="ftr" sz="quarter" idx="11"/>
          </p:nvPr>
        </p:nvSpPr>
        <p:spPr/>
        <p:txBody>
          <a:bodyPr/>
          <a:lstStyle/>
          <a:p>
            <a:pPr>
              <a:defRPr/>
            </a:pPr>
            <a:r>
              <a:rPr lang="en-US"/>
              <a:t>www.nfhs.org</a:t>
            </a:r>
            <a:endParaRPr lang="en-US" dirty="0"/>
          </a:p>
        </p:txBody>
      </p:sp>
      <p:sp>
        <p:nvSpPr>
          <p:cNvPr id="6" name="Title 1">
            <a:extLst>
              <a:ext uri="{FF2B5EF4-FFF2-40B4-BE49-F238E27FC236}">
                <a16:creationId xmlns:a16="http://schemas.microsoft.com/office/drawing/2014/main" id="{B4B5412E-B57D-400F-91DE-47983CD3F8B6}"/>
              </a:ext>
            </a:extLst>
          </p:cNvPr>
          <p:cNvSpPr>
            <a:spLocks noGrp="1"/>
          </p:cNvSpPr>
          <p:nvPr>
            <p:ph type="title"/>
          </p:nvPr>
        </p:nvSpPr>
        <p:spPr>
          <a:xfrm>
            <a:off x="1940985" y="525463"/>
            <a:ext cx="10251015" cy="1204912"/>
          </a:xfrm>
        </p:spPr>
        <p:txBody>
          <a:bodyPr/>
          <a:lstStyle/>
          <a:p>
            <a:r>
              <a:rPr lang="en-US" dirty="0"/>
              <a:t>Penalty kick</a:t>
            </a:r>
            <a:br>
              <a:rPr lang="en-US" dirty="0"/>
            </a:br>
            <a:r>
              <a:rPr lang="en-US" dirty="0"/>
              <a:t>14-1 penalty</a:t>
            </a:r>
          </a:p>
        </p:txBody>
      </p:sp>
      <p:sp>
        <p:nvSpPr>
          <p:cNvPr id="7" name="Content Placeholder 2">
            <a:extLst>
              <a:ext uri="{FF2B5EF4-FFF2-40B4-BE49-F238E27FC236}">
                <a16:creationId xmlns:a16="http://schemas.microsoft.com/office/drawing/2014/main" id="{2A09968C-674B-427D-BD95-FB565DD3A6B2}"/>
              </a:ext>
            </a:extLst>
          </p:cNvPr>
          <p:cNvSpPr>
            <a:spLocks noGrp="1"/>
          </p:cNvSpPr>
          <p:nvPr>
            <p:ph idx="1"/>
          </p:nvPr>
        </p:nvSpPr>
        <p:spPr>
          <a:xfrm>
            <a:off x="8303559" y="2393575"/>
            <a:ext cx="3685242" cy="4017405"/>
          </a:xfrm>
        </p:spPr>
        <p:txBody>
          <a:bodyPr/>
          <a:lstStyle/>
          <a:p>
            <a:pPr marR="0" lvl="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the ball is not kicked forward on a penalty kick, the defending team is now awarded an indirect free kick. The penalty kick is no </a:t>
            </a:r>
            <a:r>
              <a:rPr lang="en-US" sz="1800" dirty="0">
                <a:effectLst/>
                <a:latin typeface="Arial" panose="020B0604020202020204" pitchFamily="34" charset="0"/>
                <a:ea typeface="Calibri" panose="020F0502020204030204" pitchFamily="34" charset="0"/>
                <a:cs typeface="Times New Roman" panose="02020603050405020304" pitchFamily="18" charset="0"/>
              </a:rPr>
              <a:t>longer retaken in this instance.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Additionally, language changes were made to the Penalty Kick Situations Chart to more accurately describe a kick taken again as a Retake.</a:t>
            </a:r>
            <a:endParaRPr lang="en-US" sz="2400" dirty="0">
              <a:latin typeface="Arial" panose="020B0604020202020204" pitchFamily="34" charset="0"/>
              <a:cs typeface="Arial" panose="020B0604020202020204" pitchFamily="34" charset="0"/>
            </a:endParaRPr>
          </a:p>
        </p:txBody>
      </p:sp>
      <p:pic>
        <p:nvPicPr>
          <p:cNvPr id="3" name="Picture 2" descr="Table&#10;&#10;Description automatically generated">
            <a:extLst>
              <a:ext uri="{FF2B5EF4-FFF2-40B4-BE49-F238E27FC236}">
                <a16:creationId xmlns:a16="http://schemas.microsoft.com/office/drawing/2014/main" id="{57924A3C-3242-4962-A1D0-5507F9C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57" y="1951706"/>
            <a:ext cx="6715353" cy="4380831"/>
          </a:xfrm>
          <a:prstGeom prst="rect">
            <a:avLst/>
          </a:prstGeom>
        </p:spPr>
      </p:pic>
    </p:spTree>
    <p:extLst>
      <p:ext uri="{BB962C8B-B14F-4D97-AF65-F5344CB8AC3E}">
        <p14:creationId xmlns:p14="http://schemas.microsoft.com/office/powerpoint/2010/main" val="310334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1AD3-30D4-43E6-985C-FB5350027122}"/>
              </a:ext>
            </a:extLst>
          </p:cNvPr>
          <p:cNvSpPr>
            <a:spLocks noGrp="1"/>
          </p:cNvSpPr>
          <p:nvPr>
            <p:ph type="title"/>
          </p:nvPr>
        </p:nvSpPr>
        <p:spPr>
          <a:xfrm>
            <a:off x="1940985" y="563563"/>
            <a:ext cx="10026649" cy="1204912"/>
          </a:xfrm>
        </p:spPr>
        <p:txBody>
          <a:bodyPr/>
          <a:lstStyle/>
          <a:p>
            <a:r>
              <a:rPr lang="en-US" dirty="0"/>
              <a:t>Corner kick</a:t>
            </a:r>
            <a:br>
              <a:rPr lang="en-US" dirty="0"/>
            </a:br>
            <a:r>
              <a:rPr lang="en-US" dirty="0"/>
              <a:t>17-1-2, 17-1-3</a:t>
            </a:r>
          </a:p>
        </p:txBody>
      </p:sp>
      <p:sp>
        <p:nvSpPr>
          <p:cNvPr id="4" name="Footer Placeholder 3">
            <a:extLst>
              <a:ext uri="{FF2B5EF4-FFF2-40B4-BE49-F238E27FC236}">
                <a16:creationId xmlns:a16="http://schemas.microsoft.com/office/drawing/2014/main" id="{16BACDBF-F796-4818-8D2B-C0F207AD0B3E}"/>
              </a:ext>
            </a:extLst>
          </p:cNvPr>
          <p:cNvSpPr>
            <a:spLocks noGrp="1"/>
          </p:cNvSpPr>
          <p:nvPr>
            <p:ph type="ftr" sz="quarter" idx="11"/>
          </p:nvPr>
        </p:nvSpPr>
        <p:spPr/>
        <p:txBody>
          <a:bodyPr/>
          <a:lstStyle/>
          <a:p>
            <a:pPr>
              <a:defRPr/>
            </a:pPr>
            <a:r>
              <a:rPr lang="en-US"/>
              <a:t>www.nfhs.org</a:t>
            </a:r>
            <a:endParaRPr lang="en-US" dirty="0"/>
          </a:p>
        </p:txBody>
      </p:sp>
      <p:sp>
        <p:nvSpPr>
          <p:cNvPr id="5" name="TextBox 4">
            <a:extLst>
              <a:ext uri="{FF2B5EF4-FFF2-40B4-BE49-F238E27FC236}">
                <a16:creationId xmlns:a16="http://schemas.microsoft.com/office/drawing/2014/main" id="{48FC06DE-F47C-4D7E-ABA5-591D37F622FE}"/>
              </a:ext>
            </a:extLst>
          </p:cNvPr>
          <p:cNvSpPr txBox="1"/>
          <p:nvPr/>
        </p:nvSpPr>
        <p:spPr>
          <a:xfrm>
            <a:off x="6494930" y="2810434"/>
            <a:ext cx="5345206" cy="2488438"/>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Players of the defending team shall be at least 10 yards from the corner arc circle until the ball has been kicked.</a:t>
            </a:r>
          </a:p>
          <a:p>
            <a:pPr marL="342900" indent="-342900">
              <a:buFont typeface="Arial" panose="020B0604020202020204" pitchFamily="34" charset="0"/>
              <a:buChar char="•"/>
            </a:pPr>
            <a:endParaRPr lang="en-US" sz="2400" dirty="0">
              <a:effectLst/>
              <a:latin typeface="+mj-lt"/>
              <a:ea typeface="Calibri" panose="020F0502020204030204" pitchFamily="34" charset="0"/>
            </a:endParaRPr>
          </a:p>
          <a:p>
            <a:pPr marL="342900" indent="-342900">
              <a:buFont typeface="Arial" panose="020B0604020202020204" pitchFamily="34" charset="0"/>
              <a:buChar char="•"/>
            </a:pPr>
            <a:r>
              <a:rPr lang="en-US" sz="2400" dirty="0">
                <a:effectLst/>
                <a:latin typeface="+mj-lt"/>
                <a:ea typeface="Calibri" panose="020F0502020204030204" pitchFamily="34" charset="0"/>
              </a:rPr>
              <a:t>The distance is now measured from the corner arc instead of the ball.</a:t>
            </a:r>
            <a:endParaRPr lang="en-US" sz="2400" dirty="0">
              <a:latin typeface="+mj-lt"/>
            </a:endParaRPr>
          </a:p>
        </p:txBody>
      </p:sp>
      <p:pic>
        <p:nvPicPr>
          <p:cNvPr id="6" name="Picture 5" descr="Diagram&#10;&#10;Description automatically generated with medium confidence">
            <a:extLst>
              <a:ext uri="{FF2B5EF4-FFF2-40B4-BE49-F238E27FC236}">
                <a16:creationId xmlns:a16="http://schemas.microsoft.com/office/drawing/2014/main" id="{D28740FF-561F-47EE-BC66-CB954ABA4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183" y="2042757"/>
            <a:ext cx="4558836" cy="4251680"/>
          </a:xfrm>
          <a:prstGeom prst="rect">
            <a:avLst/>
          </a:prstGeom>
        </p:spPr>
      </p:pic>
    </p:spTree>
    <p:extLst>
      <p:ext uri="{BB962C8B-B14F-4D97-AF65-F5344CB8AC3E}">
        <p14:creationId xmlns:p14="http://schemas.microsoft.com/office/powerpoint/2010/main" val="21876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239A-BEA7-4C72-A56C-35501190682E}"/>
              </a:ext>
            </a:extLst>
          </p:cNvPr>
          <p:cNvSpPr>
            <a:spLocks noGrp="1"/>
          </p:cNvSpPr>
          <p:nvPr>
            <p:ph type="title"/>
          </p:nvPr>
        </p:nvSpPr>
        <p:spPr/>
        <p:txBody>
          <a:bodyPr/>
          <a:lstStyle/>
          <a:p>
            <a:r>
              <a:rPr lang="en-US" dirty="0"/>
              <a:t>2022-2023 NFHS soccer editorial changes</a:t>
            </a:r>
          </a:p>
        </p:txBody>
      </p:sp>
      <p:sp>
        <p:nvSpPr>
          <p:cNvPr id="3" name="Text Placeholder 2">
            <a:extLst>
              <a:ext uri="{FF2B5EF4-FFF2-40B4-BE49-F238E27FC236}">
                <a16:creationId xmlns:a16="http://schemas.microsoft.com/office/drawing/2014/main" id="{90C13F90-11A6-42D0-AACB-D3AB8E8151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195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43DDAF-7CFD-4CA5-8B9D-7A75E3F5F847}"/>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EAC55513-35FA-4B4E-BFCB-8BF197D97048}"/>
              </a:ext>
            </a:extLst>
          </p:cNvPr>
          <p:cNvSpPr>
            <a:spLocks noGrp="1"/>
          </p:cNvSpPr>
          <p:nvPr>
            <p:ph type="title"/>
          </p:nvPr>
        </p:nvSpPr>
        <p:spPr>
          <a:xfrm>
            <a:off x="1940985" y="563563"/>
            <a:ext cx="10026649" cy="1204912"/>
          </a:xfrm>
        </p:spPr>
        <p:txBody>
          <a:bodyPr/>
          <a:lstStyle/>
          <a:p>
            <a:r>
              <a:rPr lang="en-US" dirty="0"/>
              <a:t>Required equipment</a:t>
            </a:r>
            <a:br>
              <a:rPr lang="en-US" dirty="0"/>
            </a:br>
            <a:r>
              <a:rPr lang="en-US" dirty="0"/>
              <a:t>4-1-1</a:t>
            </a:r>
          </a:p>
        </p:txBody>
      </p:sp>
      <p:sp>
        <p:nvSpPr>
          <p:cNvPr id="6" name="TextBox 5">
            <a:extLst>
              <a:ext uri="{FF2B5EF4-FFF2-40B4-BE49-F238E27FC236}">
                <a16:creationId xmlns:a16="http://schemas.microsoft.com/office/drawing/2014/main" id="{C8988FB7-A449-4972-A118-1712A509E968}"/>
              </a:ext>
            </a:extLst>
          </p:cNvPr>
          <p:cNvSpPr txBox="1"/>
          <p:nvPr/>
        </p:nvSpPr>
        <p:spPr>
          <a:xfrm>
            <a:off x="7933765" y="2178424"/>
            <a:ext cx="4161864" cy="3785652"/>
          </a:xfrm>
          <a:prstGeom prst="rect">
            <a:avLst/>
          </a:prstGeom>
          <a:noFill/>
        </p:spPr>
        <p:txBody>
          <a:bodyPr wrap="square" rtlCol="0">
            <a:spAutoFit/>
          </a:bodyPr>
          <a:lstStyle/>
          <a:p>
            <a:pPr marR="0" lvl="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4-1-1 was reorganized to assist with easier flow and understanding.</a:t>
            </a:r>
          </a:p>
          <a:p>
            <a:pPr marR="0" lvl="0">
              <a:spcBef>
                <a:spcPts val="0"/>
              </a:spcBef>
              <a:spcAft>
                <a:spcPts val="0"/>
              </a:spcAft>
            </a:pPr>
            <a:r>
              <a:rPr lang="en-US" sz="1600" dirty="0" err="1">
                <a:effectLst/>
                <a:latin typeface="+mj-lt"/>
                <a:ea typeface="Calibri" panose="020F0502020204030204" pitchFamily="34" charset="0"/>
                <a:cs typeface="Times New Roman" panose="02020603050405020304" pitchFamily="18" charset="0"/>
              </a:rPr>
              <a:t>Shinguards</a:t>
            </a:r>
            <a:r>
              <a:rPr lang="en-US" sz="1600" dirty="0">
                <a:effectLst/>
                <a:latin typeface="+mj-lt"/>
                <a:ea typeface="Calibri" panose="020F0502020204030204" pitchFamily="34" charset="0"/>
                <a:cs typeface="Times New Roman" panose="02020603050405020304" pitchFamily="18" charset="0"/>
              </a:rPr>
              <a:t> must:</a:t>
            </a:r>
          </a:p>
          <a:p>
            <a:pPr marL="342900" marR="0" lvl="0" indent="-342900">
              <a:spcBef>
                <a:spcPts val="0"/>
              </a:spcBef>
              <a:spcAft>
                <a:spcPts val="0"/>
              </a:spcAft>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Provide adequate and reasonable protection.</a:t>
            </a:r>
          </a:p>
          <a:p>
            <a:pPr marL="342900" marR="0" lvl="0" indent="-342900">
              <a:spcBef>
                <a:spcPts val="0"/>
              </a:spcBef>
              <a:spcAft>
                <a:spcPts val="0"/>
              </a:spcAft>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Be professionally manufactured.</a:t>
            </a:r>
          </a:p>
          <a:p>
            <a:pPr marL="342900" marR="0" lvl="0" indent="-342900">
              <a:spcBef>
                <a:spcPts val="0"/>
              </a:spcBef>
              <a:spcAft>
                <a:spcPts val="0"/>
              </a:spcAft>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Be age and size-appropriate.</a:t>
            </a:r>
          </a:p>
          <a:p>
            <a:pPr marL="342900" marR="0" lvl="0" indent="-342900">
              <a:spcBef>
                <a:spcPts val="0"/>
              </a:spcBef>
              <a:spcAft>
                <a:spcPts val="0"/>
              </a:spcAft>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Not be altered to decrease protection.</a:t>
            </a:r>
          </a:p>
          <a:p>
            <a:pPr marL="342900" marR="0" lvl="0" indent="-342900">
              <a:spcBef>
                <a:spcPts val="0"/>
              </a:spcBef>
              <a:spcAft>
                <a:spcPts val="0"/>
              </a:spcAft>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Be worn under the socks and worn with the bottom edge no higher than 2 inches about the ankle.</a:t>
            </a:r>
          </a:p>
          <a:p>
            <a:pPr marL="342900" marR="0" lvl="0" indent="-342900">
              <a:spcBef>
                <a:spcPts val="0"/>
              </a:spcBef>
              <a:spcAft>
                <a:spcPts val="0"/>
              </a:spcAft>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Meet the NOCSAE standards at the time of manufacture.</a:t>
            </a:r>
          </a:p>
          <a:p>
            <a:pPr marL="342900" marR="0" lvl="0" indent="-342900">
              <a:spcBef>
                <a:spcPts val="0"/>
              </a:spcBef>
              <a:spcAft>
                <a:spcPts val="800"/>
              </a:spcAft>
              <a:buFont typeface="Arial" panose="020B0604020202020204" pitchFamily="34" charset="0"/>
              <a:buChar char="•"/>
            </a:pPr>
            <a:r>
              <a:rPr lang="en-US" sz="1600" dirty="0">
                <a:effectLst/>
                <a:latin typeface="+mj-lt"/>
                <a:ea typeface="Calibri" panose="020F0502020204030204" pitchFamily="34" charset="0"/>
              </a:rPr>
              <a:t>Additionally, shinguards must be worn properly.</a:t>
            </a:r>
            <a:endParaRPr lang="en-US" sz="1600" dirty="0">
              <a:latin typeface="+mj-lt"/>
            </a:endParaRPr>
          </a:p>
        </p:txBody>
      </p:sp>
      <p:pic>
        <p:nvPicPr>
          <p:cNvPr id="7" name="Picture 6" descr="Diagram&#10;&#10;Description automatically generated">
            <a:extLst>
              <a:ext uri="{FF2B5EF4-FFF2-40B4-BE49-F238E27FC236}">
                <a16:creationId xmlns:a16="http://schemas.microsoft.com/office/drawing/2014/main" id="{F77B7BD0-6E36-4F95-BF9B-CCFE640EA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579" y="2074971"/>
            <a:ext cx="6345936" cy="4206240"/>
          </a:xfrm>
          <a:prstGeom prst="rect">
            <a:avLst/>
          </a:prstGeom>
        </p:spPr>
      </p:pic>
    </p:spTree>
    <p:extLst>
      <p:ext uri="{BB962C8B-B14F-4D97-AF65-F5344CB8AC3E}">
        <p14:creationId xmlns:p14="http://schemas.microsoft.com/office/powerpoint/2010/main" val="390886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9869-DA7A-4AEA-898B-D9021B10EDDD}"/>
              </a:ext>
            </a:extLst>
          </p:cNvPr>
          <p:cNvSpPr>
            <a:spLocks noGrp="1"/>
          </p:cNvSpPr>
          <p:nvPr>
            <p:ph type="title"/>
          </p:nvPr>
        </p:nvSpPr>
        <p:spPr/>
        <p:txBody>
          <a:bodyPr/>
          <a:lstStyle/>
          <a:p>
            <a:r>
              <a:rPr lang="en-US" dirty="0"/>
              <a:t>Required equipment</a:t>
            </a:r>
            <a:br>
              <a:rPr lang="en-US" dirty="0"/>
            </a:br>
            <a:r>
              <a:rPr lang="en-US" dirty="0"/>
              <a:t>4-1-1 (SOCKS)</a:t>
            </a:r>
          </a:p>
        </p:txBody>
      </p:sp>
      <p:sp>
        <p:nvSpPr>
          <p:cNvPr id="3" name="Content Placeholder 2">
            <a:extLst>
              <a:ext uri="{FF2B5EF4-FFF2-40B4-BE49-F238E27FC236}">
                <a16:creationId xmlns:a16="http://schemas.microsoft.com/office/drawing/2014/main" id="{5E2AC6C4-B316-45AC-8354-967A324CA005}"/>
              </a:ext>
            </a:extLst>
          </p:cNvPr>
          <p:cNvSpPr>
            <a:spLocks noGrp="1"/>
          </p:cNvSpPr>
          <p:nvPr>
            <p:ph idx="1"/>
          </p:nvPr>
        </p:nvSpPr>
        <p:spPr>
          <a:xfrm>
            <a:off x="5936776" y="1989139"/>
            <a:ext cx="6186643" cy="4338637"/>
          </a:xfrm>
        </p:spPr>
        <p:txBody>
          <a:bodyPr/>
          <a:lstStyle/>
          <a:p>
            <a:pPr marL="0" indent="0" algn="l">
              <a:buNone/>
            </a:pPr>
            <a:endParaRPr lang="en-US" sz="2000" dirty="0">
              <a:latin typeface="Helvetica-Condensed"/>
            </a:endParaRPr>
          </a:p>
          <a:p>
            <a:r>
              <a:rPr lang="en-US" sz="2000" b="0" i="0" u="none" strike="noStrike" baseline="0" dirty="0">
                <a:latin typeface="Helvetica-Condensed"/>
              </a:rPr>
              <a:t>Teammates shall wear the same-colored socks.</a:t>
            </a:r>
          </a:p>
          <a:p>
            <a:r>
              <a:rPr lang="en-US" sz="2000" b="0" i="0" u="none" strike="noStrike" baseline="0" dirty="0">
                <a:latin typeface="Helvetica-Condensed"/>
              </a:rPr>
              <a:t>Visiting team players wear solid white socks </a:t>
            </a:r>
          </a:p>
          <a:p>
            <a:r>
              <a:rPr lang="en-US" sz="2000" b="0" i="0" u="none" strike="noStrike" baseline="0" dirty="0">
                <a:latin typeface="Helvetica-Condensed"/>
              </a:rPr>
              <a:t>Home team players wear socks of a single dominant color, but not necessarily the color of the jersey. </a:t>
            </a:r>
          </a:p>
          <a:p>
            <a:r>
              <a:rPr lang="en-US" sz="2000" b="0" i="0" u="none" strike="noStrike" baseline="0" dirty="0">
                <a:latin typeface="Helvetica-Condensed"/>
              </a:rPr>
              <a:t>If tape or a similar material (stays/straps) is applied externally to the socks, it must be of similar color as that part of the sock to which it is applied.</a:t>
            </a:r>
          </a:p>
          <a:p>
            <a:pPr marL="171450" indent="-171450">
              <a:buFont typeface="Arial" panose="020B0604020202020204" pitchFamily="34" charset="0"/>
              <a:buChar char="•"/>
            </a:pPr>
            <a:r>
              <a:rPr lang="en-US" sz="2000" b="0" i="0" u="none" strike="noStrike" baseline="0" dirty="0">
                <a:latin typeface="Helvetica-Condensed"/>
              </a:rPr>
              <a:t>If sock is modified by cutting off the foot of the sock, then any visible material worn under the sock and above the ankle must be of similar color to the predominant color of the sock. </a:t>
            </a:r>
          </a:p>
        </p:txBody>
      </p:sp>
      <p:sp>
        <p:nvSpPr>
          <p:cNvPr id="4" name="Footer Placeholder 3">
            <a:extLst>
              <a:ext uri="{FF2B5EF4-FFF2-40B4-BE49-F238E27FC236}">
                <a16:creationId xmlns:a16="http://schemas.microsoft.com/office/drawing/2014/main" id="{91CF2B79-9919-42A3-9BF6-4867047C51C7}"/>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picture containing text, vector graphics&#10;&#10;Description automatically generated">
            <a:extLst>
              <a:ext uri="{FF2B5EF4-FFF2-40B4-BE49-F238E27FC236}">
                <a16:creationId xmlns:a16="http://schemas.microsoft.com/office/drawing/2014/main" id="{BB5E08B1-AE17-4A1F-AAB9-9D67A19F5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126" y="1925604"/>
            <a:ext cx="4382700" cy="4465706"/>
          </a:xfrm>
          <a:prstGeom prst="rect">
            <a:avLst/>
          </a:prstGeom>
        </p:spPr>
      </p:pic>
    </p:spTree>
    <p:extLst>
      <p:ext uri="{BB962C8B-B14F-4D97-AF65-F5344CB8AC3E}">
        <p14:creationId xmlns:p14="http://schemas.microsoft.com/office/powerpoint/2010/main" val="15833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43DDAF-7CFD-4CA5-8B9D-7A75E3F5F847}"/>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0EF46A4E-97C7-48AE-9A3B-F4D5DE6BB0B0}"/>
              </a:ext>
            </a:extLst>
          </p:cNvPr>
          <p:cNvSpPr>
            <a:spLocks noGrp="1"/>
          </p:cNvSpPr>
          <p:nvPr>
            <p:ph type="title"/>
          </p:nvPr>
        </p:nvSpPr>
        <p:spPr>
          <a:xfrm>
            <a:off x="1940985" y="563563"/>
            <a:ext cx="10026649" cy="1204912"/>
          </a:xfrm>
        </p:spPr>
        <p:txBody>
          <a:bodyPr/>
          <a:lstStyle/>
          <a:p>
            <a:r>
              <a:rPr lang="en-US" dirty="0"/>
              <a:t>Offside</a:t>
            </a:r>
            <a:br>
              <a:rPr lang="en-US" dirty="0"/>
            </a:br>
            <a:r>
              <a:rPr lang="en-US" dirty="0"/>
              <a:t>11-1-4</a:t>
            </a:r>
            <a:r>
              <a:rPr lang="en-US" cap="none" dirty="0"/>
              <a:t>b</a:t>
            </a:r>
          </a:p>
        </p:txBody>
      </p:sp>
      <p:sp>
        <p:nvSpPr>
          <p:cNvPr id="6" name="TextBox 5">
            <a:extLst>
              <a:ext uri="{FF2B5EF4-FFF2-40B4-BE49-F238E27FC236}">
                <a16:creationId xmlns:a16="http://schemas.microsoft.com/office/drawing/2014/main" id="{83A4654A-C4BF-4BB1-814C-BB5E861A2DB7}"/>
              </a:ext>
            </a:extLst>
          </p:cNvPr>
          <p:cNvSpPr txBox="1"/>
          <p:nvPr/>
        </p:nvSpPr>
        <p:spPr>
          <a:xfrm>
            <a:off x="1606565" y="2045088"/>
            <a:ext cx="9843907" cy="865173"/>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mj-lt"/>
                <a:ea typeface="Calibri" panose="020F0502020204030204" pitchFamily="34" charset="0"/>
              </a:rPr>
              <a:t>11-1-4b was revised to clarify that offside shall be ruled if the player is gaining an advantage by being in an offside position.</a:t>
            </a:r>
            <a:endParaRPr lang="en-US" sz="5400" dirty="0">
              <a:latin typeface="+mj-lt"/>
            </a:endParaRPr>
          </a:p>
        </p:txBody>
      </p:sp>
      <p:sp>
        <p:nvSpPr>
          <p:cNvPr id="8" name="TextBox 7">
            <a:extLst>
              <a:ext uri="{FF2B5EF4-FFF2-40B4-BE49-F238E27FC236}">
                <a16:creationId xmlns:a16="http://schemas.microsoft.com/office/drawing/2014/main" id="{40856D55-E11E-4ED2-AF06-94D74B65BEB7}"/>
              </a:ext>
            </a:extLst>
          </p:cNvPr>
          <p:cNvSpPr txBox="1"/>
          <p:nvPr/>
        </p:nvSpPr>
        <p:spPr>
          <a:xfrm>
            <a:off x="8685886" y="3186874"/>
            <a:ext cx="3064154" cy="2050690"/>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mj-lt"/>
                <a:ea typeface="Calibri" panose="020F0502020204030204" pitchFamily="34" charset="0"/>
              </a:rPr>
              <a:t>In this </a:t>
            </a:r>
            <a:r>
              <a:rPr lang="en-US" sz="2400" dirty="0" err="1">
                <a:effectLst/>
                <a:latin typeface="+mj-lt"/>
                <a:ea typeface="Calibri" panose="020F0502020204030204" pitchFamily="34" charset="0"/>
              </a:rPr>
              <a:t>MechaniGram</a:t>
            </a:r>
            <a:r>
              <a:rPr lang="en-US" sz="2400" dirty="0">
                <a:effectLst/>
                <a:latin typeface="+mj-lt"/>
                <a:ea typeface="Calibri" panose="020F0502020204030204" pitchFamily="34" charset="0"/>
              </a:rPr>
              <a:t>, </a:t>
            </a:r>
            <a:r>
              <a:rPr lang="en-US" sz="2400" b="1" dirty="0">
                <a:effectLst/>
                <a:latin typeface="+mj-lt"/>
                <a:ea typeface="Calibri" panose="020F0502020204030204" pitchFamily="34" charset="0"/>
              </a:rPr>
              <a:t>A10 is offside </a:t>
            </a:r>
            <a:r>
              <a:rPr lang="en-US" sz="2400" dirty="0">
                <a:effectLst/>
                <a:latin typeface="+mj-lt"/>
                <a:ea typeface="Calibri" panose="020F0502020204030204" pitchFamily="34" charset="0"/>
              </a:rPr>
              <a:t>since the player is receiving the ball from a deliberate save by the goalkeeper.</a:t>
            </a:r>
            <a:endParaRPr lang="en-US" sz="5400" dirty="0">
              <a:latin typeface="+mj-lt"/>
            </a:endParaRPr>
          </a:p>
        </p:txBody>
      </p:sp>
      <p:pic>
        <p:nvPicPr>
          <p:cNvPr id="3" name="Picture 2" descr="Chart&#10;&#10;Description automatically generated">
            <a:extLst>
              <a:ext uri="{FF2B5EF4-FFF2-40B4-BE49-F238E27FC236}">
                <a16:creationId xmlns:a16="http://schemas.microsoft.com/office/drawing/2014/main" id="{8541DB8E-BC8F-476B-98B4-3283EC28A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256" y="3023878"/>
            <a:ext cx="6876469" cy="3196955"/>
          </a:xfrm>
          <a:prstGeom prst="rect">
            <a:avLst/>
          </a:prstGeom>
        </p:spPr>
      </p:pic>
    </p:spTree>
    <p:extLst>
      <p:ext uri="{BB962C8B-B14F-4D97-AF65-F5344CB8AC3E}">
        <p14:creationId xmlns:p14="http://schemas.microsoft.com/office/powerpoint/2010/main" val="303663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43DDAF-7CFD-4CA5-8B9D-7A75E3F5F847}"/>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0EF46A4E-97C7-48AE-9A3B-F4D5DE6BB0B0}"/>
              </a:ext>
            </a:extLst>
          </p:cNvPr>
          <p:cNvSpPr>
            <a:spLocks noGrp="1"/>
          </p:cNvSpPr>
          <p:nvPr>
            <p:ph type="title"/>
          </p:nvPr>
        </p:nvSpPr>
        <p:spPr>
          <a:xfrm>
            <a:off x="1940985" y="563563"/>
            <a:ext cx="10026649" cy="1204912"/>
          </a:xfrm>
        </p:spPr>
        <p:txBody>
          <a:bodyPr/>
          <a:lstStyle/>
          <a:p>
            <a:r>
              <a:rPr lang="en-US" dirty="0"/>
              <a:t>Offside</a:t>
            </a:r>
            <a:br>
              <a:rPr lang="en-US" dirty="0"/>
            </a:br>
            <a:r>
              <a:rPr lang="en-US" dirty="0"/>
              <a:t>11-1-4</a:t>
            </a:r>
            <a:r>
              <a:rPr lang="en-US" cap="none" dirty="0"/>
              <a:t>b</a:t>
            </a:r>
          </a:p>
        </p:txBody>
      </p:sp>
      <p:sp>
        <p:nvSpPr>
          <p:cNvPr id="8" name="TextBox 7">
            <a:extLst>
              <a:ext uri="{FF2B5EF4-FFF2-40B4-BE49-F238E27FC236}">
                <a16:creationId xmlns:a16="http://schemas.microsoft.com/office/drawing/2014/main" id="{40856D55-E11E-4ED2-AF06-94D74B65BEB7}"/>
              </a:ext>
            </a:extLst>
          </p:cNvPr>
          <p:cNvSpPr txBox="1"/>
          <p:nvPr/>
        </p:nvSpPr>
        <p:spPr>
          <a:xfrm>
            <a:off x="8685886" y="3186874"/>
            <a:ext cx="3064154" cy="2445862"/>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mj-lt"/>
                <a:ea typeface="Calibri" panose="020F0502020204030204" pitchFamily="34" charset="0"/>
              </a:rPr>
              <a:t>In this </a:t>
            </a:r>
            <a:r>
              <a:rPr lang="en-US" sz="2400" dirty="0" err="1">
                <a:effectLst/>
                <a:latin typeface="+mj-lt"/>
                <a:ea typeface="Calibri" panose="020F0502020204030204" pitchFamily="34" charset="0"/>
              </a:rPr>
              <a:t>MechaniGram</a:t>
            </a:r>
            <a:r>
              <a:rPr lang="en-US" sz="2400" dirty="0">
                <a:effectLst/>
                <a:latin typeface="+mj-lt"/>
                <a:ea typeface="Calibri" panose="020F0502020204030204" pitchFamily="34" charset="0"/>
              </a:rPr>
              <a:t>, </a:t>
            </a:r>
            <a:r>
              <a:rPr lang="en-US" sz="2400" b="1" dirty="0">
                <a:effectLst/>
                <a:latin typeface="+mj-lt"/>
                <a:ea typeface="Calibri" panose="020F0502020204030204" pitchFamily="34" charset="0"/>
              </a:rPr>
              <a:t>A10 is offside </a:t>
            </a:r>
            <a:r>
              <a:rPr lang="en-US" sz="2400" dirty="0">
                <a:effectLst/>
                <a:latin typeface="+mj-lt"/>
                <a:ea typeface="Calibri" panose="020F0502020204030204" pitchFamily="34" charset="0"/>
              </a:rPr>
              <a:t>since the player is gaining an advantage by playin</a:t>
            </a:r>
            <a:r>
              <a:rPr lang="en-US" sz="2400" dirty="0">
                <a:latin typeface="+mj-lt"/>
                <a:ea typeface="Calibri" panose="020F0502020204030204" pitchFamily="34" charset="0"/>
              </a:rPr>
              <a:t>g the ball after it hits the post.</a:t>
            </a:r>
            <a:endParaRPr lang="en-US" sz="5400" dirty="0">
              <a:latin typeface="+mj-lt"/>
            </a:endParaRPr>
          </a:p>
        </p:txBody>
      </p:sp>
      <p:pic>
        <p:nvPicPr>
          <p:cNvPr id="3" name="Picture 2" descr="Chart&#10;&#10;Description automatically generated">
            <a:extLst>
              <a:ext uri="{FF2B5EF4-FFF2-40B4-BE49-F238E27FC236}">
                <a16:creationId xmlns:a16="http://schemas.microsoft.com/office/drawing/2014/main" id="{DB7D00D8-E22E-4CB9-BEEE-04AC8726D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915" y="2968291"/>
            <a:ext cx="6915288" cy="3222068"/>
          </a:xfrm>
          <a:prstGeom prst="rect">
            <a:avLst/>
          </a:prstGeom>
        </p:spPr>
      </p:pic>
      <p:sp>
        <p:nvSpPr>
          <p:cNvPr id="7" name="TextBox 6">
            <a:extLst>
              <a:ext uri="{FF2B5EF4-FFF2-40B4-BE49-F238E27FC236}">
                <a16:creationId xmlns:a16="http://schemas.microsoft.com/office/drawing/2014/main" id="{0F660B09-42A9-44D2-B399-D5494A442279}"/>
              </a:ext>
            </a:extLst>
          </p:cNvPr>
          <p:cNvSpPr txBox="1"/>
          <p:nvPr/>
        </p:nvSpPr>
        <p:spPr>
          <a:xfrm>
            <a:off x="1606565" y="2045088"/>
            <a:ext cx="9843907" cy="865173"/>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mj-lt"/>
                <a:ea typeface="Calibri" panose="020F0502020204030204" pitchFamily="34" charset="0"/>
              </a:rPr>
              <a:t>11-1-4b was revised to clarify that offside shall be ruled if the player is gaining an advantage by being in an offside position.</a:t>
            </a:r>
            <a:endParaRPr lang="en-US" sz="5400" dirty="0">
              <a:latin typeface="+mj-lt"/>
            </a:endParaRPr>
          </a:p>
        </p:txBody>
      </p:sp>
    </p:spTree>
    <p:extLst>
      <p:ext uri="{BB962C8B-B14F-4D97-AF65-F5344CB8AC3E}">
        <p14:creationId xmlns:p14="http://schemas.microsoft.com/office/powerpoint/2010/main" val="382742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95A2C-2F87-48ED-A221-977F08FADD0A}"/>
              </a:ext>
            </a:extLst>
          </p:cNvPr>
          <p:cNvSpPr>
            <a:spLocks noGrp="1"/>
          </p:cNvSpPr>
          <p:nvPr>
            <p:ph type="title"/>
          </p:nvPr>
        </p:nvSpPr>
        <p:spPr>
          <a:xfrm>
            <a:off x="963613" y="4406900"/>
            <a:ext cx="8867775" cy="1362075"/>
          </a:xfrm>
        </p:spPr>
        <p:txBody>
          <a:bodyPr/>
          <a:lstStyle/>
          <a:p>
            <a:pPr>
              <a:defRPr/>
            </a:pPr>
            <a:r>
              <a:rPr lang="en-US" dirty="0"/>
              <a:t>Points of emphasis</a:t>
            </a:r>
          </a:p>
        </p:txBody>
      </p:sp>
      <p:sp>
        <p:nvSpPr>
          <p:cNvPr id="28675" name="Text Placeholder 5">
            <a:extLst>
              <a:ext uri="{FF2B5EF4-FFF2-40B4-BE49-F238E27FC236}">
                <a16:creationId xmlns:a16="http://schemas.microsoft.com/office/drawing/2014/main" id="{171B4D8B-6ABE-4C8C-977D-E35EAC182FC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268869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4E18-6BCC-49CA-AD5F-FC7528BB9DCE}"/>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674D7D7C-9DC6-4E13-B32F-3AB0A280518B}"/>
              </a:ext>
            </a:extLst>
          </p:cNvPr>
          <p:cNvSpPr>
            <a:spLocks noGrp="1"/>
          </p:cNvSpPr>
          <p:nvPr>
            <p:ph type="ftr" sz="quarter" idx="11"/>
          </p:nvPr>
        </p:nvSpPr>
        <p:spPr/>
        <p:txBody>
          <a:bodyPr/>
          <a:lstStyle/>
          <a:p>
            <a:pPr>
              <a:defRPr/>
            </a:pPr>
            <a:r>
              <a:rPr lang="en-US"/>
              <a:t>www.nfhs.org</a:t>
            </a:r>
            <a:endParaRPr lang="en-US" dirty="0"/>
          </a:p>
        </p:txBody>
      </p:sp>
      <p:sp>
        <p:nvSpPr>
          <p:cNvPr id="5" name="Content Placeholder 4">
            <a:extLst>
              <a:ext uri="{FF2B5EF4-FFF2-40B4-BE49-F238E27FC236}">
                <a16:creationId xmlns:a16="http://schemas.microsoft.com/office/drawing/2014/main" id="{AAC1F92D-2B29-4450-A8DE-9C0F568B6A1F}"/>
              </a:ext>
            </a:extLst>
          </p:cNvPr>
          <p:cNvSpPr>
            <a:spLocks noGrp="1"/>
          </p:cNvSpPr>
          <p:nvPr>
            <p:ph idx="1"/>
          </p:nvPr>
        </p:nvSpPr>
        <p:spPr>
          <a:xfrm>
            <a:off x="1940986" y="1989139"/>
            <a:ext cx="9859128" cy="4338637"/>
          </a:xfrm>
        </p:spPr>
        <p:txBody>
          <a:bodyPr/>
          <a:lstStyle/>
          <a:p>
            <a:pPr marL="0" indent="0">
              <a:lnSpc>
                <a:spcPct val="107000"/>
              </a:lnSpc>
              <a:spcBef>
                <a:spcPts val="0"/>
              </a:spcBef>
              <a:spcAft>
                <a:spcPts val="0"/>
              </a:spcAft>
              <a:buNone/>
            </a:pPr>
            <a:r>
              <a:rPr lang="en-US" sz="3200" dirty="0">
                <a:effectLst/>
                <a:latin typeface="+mj-lt"/>
                <a:ea typeface="Calibri" panose="020F0502020204030204" pitchFamily="34" charset="0"/>
                <a:cs typeface="Times New Roman" panose="02020603050405020304" pitchFamily="18" charset="0"/>
              </a:rPr>
              <a:t>Hair control devices and other adornments worn in the hair must meet the following criteria:</a:t>
            </a:r>
          </a:p>
          <a:p>
            <a:pPr>
              <a:lnSpc>
                <a:spcPct val="107000"/>
              </a:lnSpc>
              <a:spcBef>
                <a:spcPts val="0"/>
              </a:spcBef>
              <a:spcAft>
                <a:spcPts val="800"/>
              </a:spcAft>
              <a:buFont typeface="Arial" panose="020B0604020202020204" pitchFamily="34" charset="0"/>
              <a:buChar char="•"/>
            </a:pPr>
            <a:r>
              <a:rPr lang="en-US" sz="3200" dirty="0">
                <a:effectLst/>
                <a:latin typeface="+mj-lt"/>
                <a:ea typeface="Calibri" panose="020F0502020204030204" pitchFamily="34" charset="0"/>
                <a:cs typeface="Times New Roman" panose="02020603050405020304" pitchFamily="18" charset="0"/>
              </a:rPr>
              <a:t>Be securely fastened to the head.</a:t>
            </a:r>
          </a:p>
          <a:p>
            <a:pPr>
              <a:buFont typeface="Arial" panose="020B0604020202020204" pitchFamily="34" charset="0"/>
              <a:buChar char="•"/>
            </a:pPr>
            <a:r>
              <a:rPr lang="en-US" sz="3200" dirty="0">
                <a:effectLst/>
                <a:latin typeface="+mj-lt"/>
                <a:ea typeface="Calibri" panose="020F0502020204030204" pitchFamily="34" charset="0"/>
              </a:rPr>
              <a:t>Do not present an increased risk to the player, teammates or opponent.</a:t>
            </a:r>
          </a:p>
          <a:p>
            <a:pPr>
              <a:buFont typeface="Arial" panose="020B0604020202020204" pitchFamily="34" charset="0"/>
              <a:buChar char="•"/>
            </a:pPr>
            <a:r>
              <a:rPr lang="en-US" sz="3200" dirty="0">
                <a:latin typeface="+mj-lt"/>
              </a:rPr>
              <a:t>This change promotes the inclusion of participants based on their cultural and religious beliefs.</a:t>
            </a:r>
            <a:endParaRPr lang="en-US" sz="3200" dirty="0">
              <a:effectLst/>
              <a:latin typeface="+mj-lt"/>
              <a:ea typeface="Calibri" panose="020F0502020204030204" pitchFamily="34" charset="0"/>
            </a:endParaRPr>
          </a:p>
        </p:txBody>
      </p:sp>
    </p:spTree>
    <p:extLst>
      <p:ext uri="{BB962C8B-B14F-4D97-AF65-F5344CB8AC3E}">
        <p14:creationId xmlns:p14="http://schemas.microsoft.com/office/powerpoint/2010/main" val="386983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A37743-6B4A-4435-897F-55B91C698251}"/>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14432FBB-F575-4553-B2E8-DAAE4CE5E60C}"/>
              </a:ext>
            </a:extLst>
          </p:cNvPr>
          <p:cNvSpPr>
            <a:spLocks noGrp="1"/>
          </p:cNvSpPr>
          <p:nvPr>
            <p:ph type="title"/>
          </p:nvPr>
        </p:nvSpPr>
        <p:spPr>
          <a:xfrm>
            <a:off x="1940985" y="525463"/>
            <a:ext cx="10026649" cy="1204912"/>
          </a:xfrm>
        </p:spPr>
        <p:txBody>
          <a:bodyPr/>
          <a:lstStyle/>
          <a:p>
            <a:r>
              <a:rPr lang="en-US" dirty="0"/>
              <a:t>sportsmanship</a:t>
            </a:r>
          </a:p>
        </p:txBody>
      </p:sp>
      <p:sp>
        <p:nvSpPr>
          <p:cNvPr id="6" name="Content Placeholder 2">
            <a:extLst>
              <a:ext uri="{FF2B5EF4-FFF2-40B4-BE49-F238E27FC236}">
                <a16:creationId xmlns:a16="http://schemas.microsoft.com/office/drawing/2014/main" id="{8F63B621-A8A1-4EAA-90ED-8F38A491ECF8}"/>
              </a:ext>
            </a:extLst>
          </p:cNvPr>
          <p:cNvSpPr txBox="1">
            <a:spLocks/>
          </p:cNvSpPr>
          <p:nvPr/>
        </p:nvSpPr>
        <p:spPr bwMode="auto">
          <a:xfrm>
            <a:off x="7221070" y="2519887"/>
            <a:ext cx="4901454" cy="342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07000"/>
              </a:lnSpc>
              <a:spcBef>
                <a:spcPts val="0"/>
              </a:spcBef>
              <a:spcAft>
                <a:spcPts val="0"/>
              </a:spcAft>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The NFHS is concerned that unsporting behavior in education-based athletic has increased across all sports. As a result, the NFHS has made sportsmanship the no. 1 Point of Emphasis for the 2022-23 school year.</a:t>
            </a:r>
          </a:p>
          <a:p>
            <a:pPr marR="0" lvl="0">
              <a:lnSpc>
                <a:spcPct val="107000"/>
              </a:lnSpc>
              <a:spcBef>
                <a:spcPts val="0"/>
              </a:spcBef>
              <a:spcAft>
                <a:spcPts val="0"/>
              </a:spcAft>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The interscholastic coach is responsible for setting the tone at athletic contests and must act in a sportsmanlike manner.</a:t>
            </a:r>
          </a:p>
          <a:p>
            <a:pPr>
              <a:lnSpc>
                <a:spcPct val="107000"/>
              </a:lnSpc>
              <a:spcBef>
                <a:spcPts val="0"/>
              </a:spcBef>
              <a:spcAft>
                <a:spcPts val="800"/>
              </a:spcAft>
              <a:buFont typeface="Arial" panose="020B0604020202020204" pitchFamily="34" charset="0"/>
              <a:buChar char="•"/>
            </a:pPr>
            <a:r>
              <a:rPr lang="en-US" sz="1800" dirty="0">
                <a:effectLst/>
                <a:latin typeface="+mj-lt"/>
                <a:ea typeface="Calibri" panose="020F0502020204030204" pitchFamily="34" charset="0"/>
              </a:rPr>
              <a:t>If coaches are complaining constantly about the decision of contest officials, spectators are likely to do the same.</a:t>
            </a:r>
            <a:endParaRPr lang="en-US" sz="1800" dirty="0">
              <a:latin typeface="+mj-lt"/>
              <a:cs typeface="Arial" panose="020B0604020202020204" pitchFamily="34" charset="0"/>
            </a:endParaRPr>
          </a:p>
        </p:txBody>
      </p:sp>
      <p:pic>
        <p:nvPicPr>
          <p:cNvPr id="7" name="Content Placeholder 7" descr="A picture containing text, vector graphics&#10;&#10;Description automatically generated">
            <a:extLst>
              <a:ext uri="{FF2B5EF4-FFF2-40B4-BE49-F238E27FC236}">
                <a16:creationId xmlns:a16="http://schemas.microsoft.com/office/drawing/2014/main" id="{95CD3428-B41A-4187-8568-7F1130CCF00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8594" y="1966316"/>
            <a:ext cx="5648498" cy="4427760"/>
          </a:xfrm>
        </p:spPr>
      </p:pic>
    </p:spTree>
    <p:extLst>
      <p:ext uri="{BB962C8B-B14F-4D97-AF65-F5344CB8AC3E}">
        <p14:creationId xmlns:p14="http://schemas.microsoft.com/office/powerpoint/2010/main" val="392668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9706F-06A3-4741-8123-B538A5DE4D8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05DE17B-40D7-4BF5-B804-D565B6A300CB}"/>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5DC64944-E177-4B72-B4D5-A730B5F66835}"/>
              </a:ext>
            </a:extLst>
          </p:cNvPr>
          <p:cNvSpPr txBox="1">
            <a:spLocks/>
          </p:cNvSpPr>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3800"/>
              </a:lnSpc>
              <a:spcBef>
                <a:spcPct val="0"/>
              </a:spcBef>
              <a:spcAft>
                <a:spcPct val="0"/>
              </a:spcAft>
              <a:defRPr sz="3800" b="1" kern="1200" cap="all" baseline="0">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sportsmanship</a:t>
            </a:r>
            <a:endParaRPr lang="en-US" dirty="0"/>
          </a:p>
        </p:txBody>
      </p:sp>
      <p:sp>
        <p:nvSpPr>
          <p:cNvPr id="6" name="TextBox 5">
            <a:extLst>
              <a:ext uri="{FF2B5EF4-FFF2-40B4-BE49-F238E27FC236}">
                <a16:creationId xmlns:a16="http://schemas.microsoft.com/office/drawing/2014/main" id="{7E9FCF0A-BEF0-4E6D-9EF6-B26888A66178}"/>
              </a:ext>
            </a:extLst>
          </p:cNvPr>
          <p:cNvSpPr txBox="1"/>
          <p:nvPr/>
        </p:nvSpPr>
        <p:spPr>
          <a:xfrm>
            <a:off x="7965390" y="2335220"/>
            <a:ext cx="4063255" cy="3733971"/>
          </a:xfrm>
          <a:prstGeom prst="rect">
            <a:avLst/>
          </a:prstGeom>
          <a:noFill/>
        </p:spPr>
        <p:txBody>
          <a:bodyPr wrap="square" rtlCol="0">
            <a:spAutoFit/>
          </a:bodyPr>
          <a:lstStyle/>
          <a:p>
            <a:pPr marL="457200" marR="0" lvl="0" indent="-457200">
              <a:lnSpc>
                <a:spcPct val="107000"/>
              </a:lnSpc>
              <a:spcBef>
                <a:spcPts val="0"/>
              </a:spcBef>
              <a:spcAft>
                <a:spcPts val="80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A positive, open line of communication between officials and coaches ultimately leads to better behavior by student-athletes.</a:t>
            </a:r>
          </a:p>
          <a:p>
            <a:pPr marL="457200" marR="0" lvl="0" indent="-457200">
              <a:lnSpc>
                <a:spcPct val="107000"/>
              </a:lnSpc>
              <a:spcBef>
                <a:spcPts val="0"/>
              </a:spcBef>
              <a:spcAft>
                <a:spcPts val="800"/>
              </a:spcAft>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Good sporting behavior is expected before, during and after every contest.</a:t>
            </a:r>
            <a:endParaRPr lang="en-US" sz="2400" dirty="0">
              <a:effectLst/>
              <a:latin typeface="+mj-lt"/>
              <a:ea typeface="Calibri" panose="020F0502020204030204" pitchFamily="34"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B84CCCE9-575C-4890-932D-5E2A5BFE16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276" y="1963271"/>
            <a:ext cx="6468034" cy="4477870"/>
          </a:xfrm>
          <a:prstGeom prst="rect">
            <a:avLst/>
          </a:prstGeom>
        </p:spPr>
      </p:pic>
    </p:spTree>
    <p:extLst>
      <p:ext uri="{BB962C8B-B14F-4D97-AF65-F5344CB8AC3E}">
        <p14:creationId xmlns:p14="http://schemas.microsoft.com/office/powerpoint/2010/main" val="164728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C74347-6A68-476C-A5D3-D783F8A9DC5D}"/>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511B0D4E-8CF1-424B-BA9A-3E8AF4409765}"/>
              </a:ext>
            </a:extLst>
          </p:cNvPr>
          <p:cNvSpPr>
            <a:spLocks noGrp="1"/>
          </p:cNvSpPr>
          <p:nvPr>
            <p:ph type="title"/>
          </p:nvPr>
        </p:nvSpPr>
        <p:spPr>
          <a:xfrm>
            <a:off x="1940985" y="525463"/>
            <a:ext cx="10026649" cy="1204912"/>
          </a:xfrm>
        </p:spPr>
        <p:txBody>
          <a:bodyPr/>
          <a:lstStyle/>
          <a:p>
            <a:r>
              <a:rPr lang="en-US" dirty="0"/>
              <a:t>sportsmanship</a:t>
            </a:r>
          </a:p>
        </p:txBody>
      </p:sp>
      <p:sp>
        <p:nvSpPr>
          <p:cNvPr id="6" name="Content Placeholder 2">
            <a:extLst>
              <a:ext uri="{FF2B5EF4-FFF2-40B4-BE49-F238E27FC236}">
                <a16:creationId xmlns:a16="http://schemas.microsoft.com/office/drawing/2014/main" id="{8B2CD55B-7DDC-4B46-B787-5BDC47D51306}"/>
              </a:ext>
            </a:extLst>
          </p:cNvPr>
          <p:cNvSpPr>
            <a:spLocks noGrp="1"/>
          </p:cNvSpPr>
          <p:nvPr>
            <p:ph idx="1"/>
          </p:nvPr>
        </p:nvSpPr>
        <p:spPr>
          <a:xfrm>
            <a:off x="5883088" y="2094219"/>
            <a:ext cx="5748619" cy="3426481"/>
          </a:xfrm>
        </p:spPr>
        <p:txBody>
          <a:bodyPr/>
          <a:lstStyle/>
          <a:p>
            <a:pPr marR="0" lvl="0">
              <a:lnSpc>
                <a:spcPct val="107000"/>
              </a:lnSpc>
              <a:spcBef>
                <a:spcPts val="0"/>
              </a:spcBef>
              <a:spcAft>
                <a:spcPts val="0"/>
              </a:spcAft>
              <a:buFont typeface="Arial" panose="020B0604020202020204" pitchFamily="34" charset="0"/>
              <a:buChar char="•"/>
            </a:pPr>
            <a:r>
              <a:rPr lang="en-US" sz="2100" dirty="0">
                <a:effectLst/>
                <a:latin typeface="+mj-lt"/>
                <a:ea typeface="Calibri" panose="020F0502020204030204" pitchFamily="34" charset="0"/>
              </a:rPr>
              <a:t>Contest officials should never engage with spectators who are exhibiting unsporting behavior. Instead, school </a:t>
            </a:r>
            <a:r>
              <a:rPr lang="en-US" sz="2100" dirty="0">
                <a:effectLst/>
                <a:latin typeface="+mj-lt"/>
                <a:ea typeface="Calibri" panose="020F0502020204030204" pitchFamily="34" charset="0"/>
                <a:cs typeface="Times New Roman" panose="02020603050405020304" pitchFamily="18" charset="0"/>
              </a:rPr>
              <a:t>administration, or in their absence, the home team’s head coach is responsible for dealing with unruly spectators.</a:t>
            </a:r>
          </a:p>
          <a:p>
            <a:pPr marR="0" lvl="0">
              <a:lnSpc>
                <a:spcPct val="107000"/>
              </a:lnSpc>
              <a:spcBef>
                <a:spcPts val="0"/>
              </a:spcBef>
              <a:spcAft>
                <a:spcPts val="0"/>
              </a:spcAft>
              <a:buFont typeface="Arial" panose="020B0604020202020204" pitchFamily="34" charset="0"/>
              <a:buChar char="•"/>
            </a:pPr>
            <a:r>
              <a:rPr lang="en-US" sz="2100" dirty="0">
                <a:effectLst/>
                <a:latin typeface="+mj-lt"/>
                <a:ea typeface="Calibri" panose="020F0502020204030204" pitchFamily="34" charset="0"/>
                <a:cs typeface="Times New Roman" panose="02020603050405020304" pitchFamily="18" charset="0"/>
              </a:rPr>
              <a:t>The NFHS is concerned about unsporting behavior inhibiting the recruitment and retainment of officials.</a:t>
            </a:r>
          </a:p>
          <a:p>
            <a:pPr marR="0" lvl="0">
              <a:lnSpc>
                <a:spcPct val="107000"/>
              </a:lnSpc>
              <a:spcBef>
                <a:spcPts val="0"/>
              </a:spcBef>
              <a:spcAft>
                <a:spcPts val="800"/>
              </a:spcAft>
              <a:buFont typeface="Arial" panose="020B0604020202020204" pitchFamily="34" charset="0"/>
              <a:buChar char="•"/>
            </a:pPr>
            <a:r>
              <a:rPr lang="en-US" sz="2100" dirty="0">
                <a:effectLst/>
                <a:latin typeface="+mj-lt"/>
                <a:ea typeface="Calibri" panose="020F0502020204030204" pitchFamily="34" charset="0"/>
              </a:rPr>
              <a:t>In addition, an environment with demeaning language, taunting and/or hate speech directed at players does not further the mission of education-based activity programs.</a:t>
            </a:r>
            <a:endParaRPr lang="en-US" sz="2100" dirty="0">
              <a:latin typeface="+mj-lt"/>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243FC0F5-0695-92B7-BA18-959F715EC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677" y="2152252"/>
            <a:ext cx="4309735" cy="4082907"/>
          </a:xfrm>
          <a:prstGeom prst="rect">
            <a:avLst/>
          </a:prstGeom>
        </p:spPr>
      </p:pic>
    </p:spTree>
    <p:extLst>
      <p:ext uri="{BB962C8B-B14F-4D97-AF65-F5344CB8AC3E}">
        <p14:creationId xmlns:p14="http://schemas.microsoft.com/office/powerpoint/2010/main" val="401349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E334B2-A5F2-4A72-BBC9-D7E0DA7F1A41}"/>
              </a:ext>
            </a:extLst>
          </p:cNvPr>
          <p:cNvSpPr>
            <a:spLocks noGrp="1"/>
          </p:cNvSpPr>
          <p:nvPr>
            <p:ph type="ftr" sz="quarter" idx="11"/>
          </p:nvPr>
        </p:nvSpPr>
        <p:spPr/>
        <p:txBody>
          <a:bodyPr/>
          <a:lstStyle/>
          <a:p>
            <a:pPr>
              <a:defRPr/>
            </a:pPr>
            <a:r>
              <a:rPr lang="en-US"/>
              <a:t>www.nfhs.org</a:t>
            </a:r>
            <a:endParaRPr lang="en-US" dirty="0"/>
          </a:p>
        </p:txBody>
      </p:sp>
      <p:sp>
        <p:nvSpPr>
          <p:cNvPr id="7" name="Title 1">
            <a:extLst>
              <a:ext uri="{FF2B5EF4-FFF2-40B4-BE49-F238E27FC236}">
                <a16:creationId xmlns:a16="http://schemas.microsoft.com/office/drawing/2014/main" id="{47C8C7B8-D4AA-427C-B8C2-8245515EA2EB}"/>
              </a:ext>
            </a:extLst>
          </p:cNvPr>
          <p:cNvSpPr>
            <a:spLocks noGrp="1"/>
          </p:cNvSpPr>
          <p:nvPr>
            <p:ph type="title"/>
          </p:nvPr>
        </p:nvSpPr>
        <p:spPr>
          <a:xfrm>
            <a:off x="1940985" y="525463"/>
            <a:ext cx="10026649" cy="1204912"/>
          </a:xfrm>
        </p:spPr>
        <p:txBody>
          <a:bodyPr/>
          <a:lstStyle/>
          <a:p>
            <a:r>
              <a:rPr lang="en-US" dirty="0"/>
              <a:t>Strategic time-wasting techniques</a:t>
            </a:r>
          </a:p>
        </p:txBody>
      </p:sp>
      <p:sp>
        <p:nvSpPr>
          <p:cNvPr id="8" name="Content Placeholder 2">
            <a:extLst>
              <a:ext uri="{FF2B5EF4-FFF2-40B4-BE49-F238E27FC236}">
                <a16:creationId xmlns:a16="http://schemas.microsoft.com/office/drawing/2014/main" id="{97E45D90-7B62-4B02-8499-8F3B6B0E0F36}"/>
              </a:ext>
            </a:extLst>
          </p:cNvPr>
          <p:cNvSpPr>
            <a:spLocks noGrp="1"/>
          </p:cNvSpPr>
          <p:nvPr>
            <p:ph idx="1"/>
          </p:nvPr>
        </p:nvSpPr>
        <p:spPr>
          <a:xfrm>
            <a:off x="1562602" y="2162546"/>
            <a:ext cx="10026649" cy="4265550"/>
          </a:xfrm>
        </p:spPr>
        <p:txBody>
          <a:bodyPr/>
          <a:lstStyle/>
          <a:p>
            <a:pPr marL="0" marR="0" lvl="0" indent="0">
              <a:lnSpc>
                <a:spcPct val="107000"/>
              </a:lnSpc>
              <a:spcBef>
                <a:spcPts val="0"/>
              </a:spcBef>
              <a:spcAft>
                <a:spcPts val="0"/>
              </a:spcAft>
              <a:buNone/>
            </a:pPr>
            <a:r>
              <a:rPr lang="en-US" sz="2800" dirty="0">
                <a:effectLst/>
                <a:latin typeface="+mj-lt"/>
                <a:ea typeface="Calibri" panose="020F0502020204030204" pitchFamily="34" charset="0"/>
                <a:cs typeface="Times New Roman" panose="02020603050405020304" pitchFamily="18" charset="0"/>
              </a:rPr>
              <a:t>Time-wasting techniques disrupt the flow of the game and allow a team to gain an unfair advantage.</a:t>
            </a:r>
          </a:p>
          <a:p>
            <a:pPr marL="0" marR="0" lvl="0" indent="0">
              <a:lnSpc>
                <a:spcPct val="107000"/>
              </a:lnSpc>
              <a:spcBef>
                <a:spcPts val="0"/>
              </a:spcBef>
              <a:spcAft>
                <a:spcPts val="0"/>
              </a:spcAft>
              <a:buNone/>
            </a:pPr>
            <a:r>
              <a:rPr lang="en-US" sz="2800" dirty="0">
                <a:effectLst/>
                <a:latin typeface="+mj-lt"/>
                <a:ea typeface="Calibri" panose="020F0502020204030204" pitchFamily="34" charset="0"/>
                <a:cs typeface="Times New Roman" panose="02020603050405020304" pitchFamily="18" charset="0"/>
              </a:rPr>
              <a:t>Officials must be aware of these tactics including:</a:t>
            </a:r>
          </a:p>
          <a:p>
            <a:pPr marR="0" lvl="0">
              <a:lnSpc>
                <a:spcPct val="107000"/>
              </a:lnSpc>
              <a:spcBef>
                <a:spcPts val="0"/>
              </a:spcBef>
              <a:spcAft>
                <a:spcPts val="0"/>
              </a:spcAft>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Goalkeepers holding the ball for longer than 6 seconds before releasing the ball into play.</a:t>
            </a:r>
          </a:p>
          <a:p>
            <a:pPr marR="0" lvl="0">
              <a:lnSpc>
                <a:spcPct val="107000"/>
              </a:lnSpc>
              <a:spcBef>
                <a:spcPts val="0"/>
              </a:spcBef>
              <a:spcAft>
                <a:spcPts val="0"/>
              </a:spcAft>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Delays on restarts such as free kicks or throw-ins. For example, when players take unnecessary time to set up a free kick or throw-in by re-tying their shoe or adjusting their uniform.</a:t>
            </a:r>
          </a:p>
          <a:p>
            <a:pPr marR="0" lvl="0">
              <a:lnSpc>
                <a:spcPct val="107000"/>
              </a:lnSpc>
              <a:spcBef>
                <a:spcPts val="0"/>
              </a:spcBef>
              <a:spcAft>
                <a:spcPts val="800"/>
              </a:spcAft>
              <a:buFont typeface="Arial" panose="020B0604020202020204" pitchFamily="34" charset="0"/>
              <a:buChar char="•"/>
            </a:pPr>
            <a:r>
              <a:rPr lang="en-US" sz="2800" dirty="0">
                <a:effectLst/>
                <a:latin typeface="+mj-lt"/>
                <a:ea typeface="Calibri" panose="020F0502020204030204" pitchFamily="34" charset="0"/>
              </a:rPr>
              <a:t>Team excessively substituting before the 5-minute rule applies.</a:t>
            </a:r>
            <a:endParaRPr lang="en-US" sz="2800" dirty="0">
              <a:latin typeface="+mj-lt"/>
              <a:cs typeface="Arial" panose="020B0604020202020204" pitchFamily="34" charset="0"/>
            </a:endParaRPr>
          </a:p>
        </p:txBody>
      </p:sp>
    </p:spTree>
    <p:extLst>
      <p:ext uri="{BB962C8B-B14F-4D97-AF65-F5344CB8AC3E}">
        <p14:creationId xmlns:p14="http://schemas.microsoft.com/office/powerpoint/2010/main" val="218078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675-1180-4154-9396-6E44B914F308}"/>
              </a:ext>
            </a:extLst>
          </p:cNvPr>
          <p:cNvSpPr>
            <a:spLocks noGrp="1"/>
          </p:cNvSpPr>
          <p:nvPr>
            <p:ph type="title"/>
          </p:nvPr>
        </p:nvSpPr>
        <p:spPr/>
        <p:txBody>
          <a:bodyPr/>
          <a:lstStyle/>
          <a:p>
            <a:r>
              <a:rPr lang="en-US" dirty="0"/>
              <a:t>Penalty kick</a:t>
            </a:r>
          </a:p>
        </p:txBody>
      </p:sp>
      <p:sp>
        <p:nvSpPr>
          <p:cNvPr id="3" name="Content Placeholder 2">
            <a:extLst>
              <a:ext uri="{FF2B5EF4-FFF2-40B4-BE49-F238E27FC236}">
                <a16:creationId xmlns:a16="http://schemas.microsoft.com/office/drawing/2014/main" id="{4342A058-EF14-4FB9-8E9F-4A18F6B47AA6}"/>
              </a:ext>
            </a:extLst>
          </p:cNvPr>
          <p:cNvSpPr>
            <a:spLocks noGrp="1"/>
          </p:cNvSpPr>
          <p:nvPr>
            <p:ph idx="1"/>
          </p:nvPr>
        </p:nvSpPr>
        <p:spPr>
          <a:xfrm>
            <a:off x="1940985" y="2386853"/>
            <a:ext cx="9923355" cy="3871725"/>
          </a:xfrm>
        </p:spPr>
        <p:txBody>
          <a:bodyPr/>
          <a:lstStyle/>
          <a:p>
            <a:pPr marR="0" lvl="0">
              <a:lnSpc>
                <a:spcPct val="107000"/>
              </a:lnSpc>
              <a:spcBef>
                <a:spcPts val="0"/>
              </a:spcBef>
              <a:spcAft>
                <a:spcPts val="0"/>
              </a:spcAft>
              <a:buFont typeface="Arial" panose="020B0604020202020204" pitchFamily="34" charset="0"/>
              <a:buChar char="•"/>
            </a:pPr>
            <a:r>
              <a:rPr lang="en-US" sz="3600" dirty="0">
                <a:effectLst/>
                <a:latin typeface="+mj-lt"/>
                <a:ea typeface="Calibri" panose="020F0502020204030204" pitchFamily="34" charset="0"/>
                <a:cs typeface="Times New Roman" panose="02020603050405020304" pitchFamily="18" charset="0"/>
              </a:rPr>
              <a:t>A stutter step or a hesitation move is permissible.</a:t>
            </a:r>
          </a:p>
          <a:p>
            <a:pPr marR="0" lvl="0">
              <a:lnSpc>
                <a:spcPct val="107000"/>
              </a:lnSpc>
              <a:spcBef>
                <a:spcPts val="0"/>
              </a:spcBef>
              <a:spcAft>
                <a:spcPts val="0"/>
              </a:spcAft>
              <a:buFont typeface="Arial" panose="020B0604020202020204" pitchFamily="34" charset="0"/>
              <a:buChar char="•"/>
            </a:pPr>
            <a:r>
              <a:rPr lang="en-US" sz="3600" dirty="0">
                <a:effectLst/>
                <a:latin typeface="+mj-lt"/>
                <a:ea typeface="Calibri" panose="020F0502020204030204" pitchFamily="34" charset="0"/>
                <a:cs typeface="Times New Roman" panose="02020603050405020304" pitchFamily="18" charset="0"/>
              </a:rPr>
              <a:t>The ball must be kicked forward.</a:t>
            </a:r>
          </a:p>
          <a:p>
            <a:pPr marR="0" lvl="0">
              <a:lnSpc>
                <a:spcPct val="107000"/>
              </a:lnSpc>
              <a:spcBef>
                <a:spcPts val="0"/>
              </a:spcBef>
              <a:spcAft>
                <a:spcPts val="800"/>
              </a:spcAft>
              <a:buFont typeface="Arial" panose="020B0604020202020204" pitchFamily="34" charset="0"/>
              <a:buChar char="•"/>
            </a:pPr>
            <a:r>
              <a:rPr lang="en-US" sz="3600" dirty="0">
                <a:effectLst/>
                <a:latin typeface="+mj-lt"/>
                <a:ea typeface="Calibri" panose="020F0502020204030204" pitchFamily="34" charset="0"/>
              </a:rPr>
              <a:t>If the ball is not kicked forward, an indirect free kick is awarded to the defending team from the penalty kick mark.</a:t>
            </a:r>
            <a:endParaRPr lang="en-US" sz="3600" dirty="0">
              <a:latin typeface="+mj-lt"/>
            </a:endParaRPr>
          </a:p>
        </p:txBody>
      </p:sp>
      <p:sp>
        <p:nvSpPr>
          <p:cNvPr id="4" name="Footer Placeholder 3">
            <a:extLst>
              <a:ext uri="{FF2B5EF4-FFF2-40B4-BE49-F238E27FC236}">
                <a16:creationId xmlns:a16="http://schemas.microsoft.com/office/drawing/2014/main" id="{3E389E09-6E5D-45DA-9B0E-87B00C1D555D}"/>
              </a:ext>
            </a:extLst>
          </p:cNvPr>
          <p:cNvSpPr>
            <a:spLocks noGrp="1"/>
          </p:cNvSpPr>
          <p:nvPr>
            <p:ph type="ftr" sz="quarter" idx="11"/>
          </p:nvPr>
        </p:nvSpPr>
        <p:spPr/>
        <p:txBody>
          <a:bodyPr/>
          <a:lstStyle/>
          <a:p>
            <a:pPr>
              <a:defRPr/>
            </a:pPr>
            <a:r>
              <a:rPr lang="en-US"/>
              <a:t>www.nfhs.org</a:t>
            </a:r>
            <a:endParaRPr lang="en-US" dirty="0"/>
          </a:p>
        </p:txBody>
      </p:sp>
    </p:spTree>
    <p:extLst>
      <p:ext uri="{BB962C8B-B14F-4D97-AF65-F5344CB8AC3E}">
        <p14:creationId xmlns:p14="http://schemas.microsoft.com/office/powerpoint/2010/main" val="252700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0D02-82BA-4D26-B36E-057589747F13}"/>
              </a:ext>
            </a:extLst>
          </p:cNvPr>
          <p:cNvSpPr>
            <a:spLocks noGrp="1"/>
          </p:cNvSpPr>
          <p:nvPr>
            <p:ph type="title"/>
          </p:nvPr>
        </p:nvSpPr>
        <p:spPr>
          <a:xfrm>
            <a:off x="1940985" y="525463"/>
            <a:ext cx="10251015" cy="1204912"/>
          </a:xfrm>
        </p:spPr>
        <p:txBody>
          <a:bodyPr/>
          <a:lstStyle/>
          <a:p>
            <a:r>
              <a:rPr lang="en-US" dirty="0"/>
              <a:t>dissent</a:t>
            </a:r>
          </a:p>
        </p:txBody>
      </p:sp>
      <p:sp>
        <p:nvSpPr>
          <p:cNvPr id="3" name="Content Placeholder 2">
            <a:extLst>
              <a:ext uri="{FF2B5EF4-FFF2-40B4-BE49-F238E27FC236}">
                <a16:creationId xmlns:a16="http://schemas.microsoft.com/office/drawing/2014/main" id="{88DCC222-9E20-4E0B-BE8B-7F3DCD3706B0}"/>
              </a:ext>
            </a:extLst>
          </p:cNvPr>
          <p:cNvSpPr>
            <a:spLocks noGrp="1"/>
          </p:cNvSpPr>
          <p:nvPr>
            <p:ph idx="1"/>
          </p:nvPr>
        </p:nvSpPr>
        <p:spPr>
          <a:xfrm>
            <a:off x="5520018" y="1951975"/>
            <a:ext cx="6468783" cy="5241238"/>
          </a:xfrm>
        </p:spPr>
        <p:txBody>
          <a:bodyPr/>
          <a:lstStyle/>
          <a:p>
            <a:pPr marL="0" marR="0" lvl="0" indent="0">
              <a:lnSpc>
                <a:spcPct val="107000"/>
              </a:lnSpc>
              <a:spcBef>
                <a:spcPts val="0"/>
              </a:spcBef>
              <a:spcAft>
                <a:spcPts val="800"/>
              </a:spcAft>
              <a:buNone/>
            </a:pPr>
            <a:r>
              <a:rPr lang="en-US" sz="2400" dirty="0">
                <a:effectLst/>
                <a:latin typeface="+mj-lt"/>
                <a:ea typeface="Calibri" panose="020F0502020204030204" pitchFamily="34" charset="0"/>
                <a:cs typeface="Times New Roman" panose="02020603050405020304" pitchFamily="18" charset="0"/>
              </a:rPr>
              <a:t>Rule 12-8-1c defines dissent.</a:t>
            </a:r>
          </a:p>
          <a:p>
            <a:r>
              <a:rPr lang="en-US" sz="2400" dirty="0">
                <a:effectLst/>
                <a:latin typeface="+mj-lt"/>
                <a:ea typeface="Calibri" panose="020F0502020204030204" pitchFamily="34" charset="0"/>
              </a:rPr>
              <a:t>Expressions of frustration or disappointment or private dissatisfaction not directed at anyone can usually be handled by a verbal warning or private discussion with the player.</a:t>
            </a:r>
          </a:p>
          <a:p>
            <a:r>
              <a:rPr lang="en-US" sz="2400" dirty="0">
                <a:effectLst/>
                <a:latin typeface="+mj-lt"/>
                <a:ea typeface="Calibri" panose="020F0502020204030204" pitchFamily="34" charset="0"/>
              </a:rPr>
              <a:t>Simply disagreeing with an official’s decision isn’t always dissent. Several factors to consider in each situation.</a:t>
            </a:r>
          </a:p>
          <a:p>
            <a:r>
              <a:rPr lang="en-US" sz="2400" dirty="0">
                <a:effectLst/>
                <a:latin typeface="+mj-lt"/>
                <a:ea typeface="Calibri" panose="020F0502020204030204" pitchFamily="34" charset="0"/>
              </a:rPr>
              <a:t>Continual public complaining, prolonged and repeated actions or personally directing comments at the referees must be dealt with.</a:t>
            </a:r>
            <a:endParaRPr lang="en-US" sz="2400" dirty="0">
              <a:latin typeface="+mj-lt"/>
              <a:cs typeface="Arial" panose="020B0604020202020204" pitchFamily="34" charset="0"/>
            </a:endParaRPr>
          </a:p>
        </p:txBody>
      </p:sp>
      <p:sp>
        <p:nvSpPr>
          <p:cNvPr id="4" name="Footer Placeholder 3">
            <a:extLst>
              <a:ext uri="{FF2B5EF4-FFF2-40B4-BE49-F238E27FC236}">
                <a16:creationId xmlns:a16="http://schemas.microsoft.com/office/drawing/2014/main" id="{403B9400-C505-42DD-ADE1-AF5B989C33C0}"/>
              </a:ext>
            </a:extLst>
          </p:cNvPr>
          <p:cNvSpPr>
            <a:spLocks noGrp="1"/>
          </p:cNvSpPr>
          <p:nvPr>
            <p:ph type="ftr" sz="quarter" idx="11"/>
          </p:nvPr>
        </p:nvSpPr>
        <p:spPr/>
        <p:txBody>
          <a:bodyPr/>
          <a:lstStyle/>
          <a:p>
            <a:pPr>
              <a:defRPr/>
            </a:pPr>
            <a:r>
              <a:rPr lang="en-US"/>
              <a:t>www.nfhs.org</a:t>
            </a:r>
            <a:endParaRPr lang="en-US" dirty="0"/>
          </a:p>
        </p:txBody>
      </p:sp>
      <p:pic>
        <p:nvPicPr>
          <p:cNvPr id="7" name="Picture 6" descr="A picture containing text, silhouette&#10;&#10;Description automatically generated">
            <a:extLst>
              <a:ext uri="{FF2B5EF4-FFF2-40B4-BE49-F238E27FC236}">
                <a16:creationId xmlns:a16="http://schemas.microsoft.com/office/drawing/2014/main" id="{A1E5069F-4183-4194-ACDA-2567369FE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187" y="1951975"/>
            <a:ext cx="3811389" cy="4435378"/>
          </a:xfrm>
          <a:prstGeom prst="rect">
            <a:avLst/>
          </a:prstGeom>
        </p:spPr>
      </p:pic>
    </p:spTree>
    <p:extLst>
      <p:ext uri="{BB962C8B-B14F-4D97-AF65-F5344CB8AC3E}">
        <p14:creationId xmlns:p14="http://schemas.microsoft.com/office/powerpoint/2010/main" val="291926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A67C-E26C-4EDB-8927-B1A5B5280CE4}"/>
              </a:ext>
            </a:extLst>
          </p:cNvPr>
          <p:cNvSpPr>
            <a:spLocks noGrp="1"/>
          </p:cNvSpPr>
          <p:nvPr>
            <p:ph type="title"/>
          </p:nvPr>
        </p:nvSpPr>
        <p:spPr>
          <a:xfrm>
            <a:off x="963613" y="4406900"/>
            <a:ext cx="8867775" cy="1362075"/>
          </a:xfrm>
        </p:spPr>
        <p:txBody>
          <a:bodyPr/>
          <a:lstStyle/>
          <a:p>
            <a:pPr>
              <a:defRPr/>
            </a:pPr>
            <a:r>
              <a:rPr lang="en-US" dirty="0"/>
              <a:t> NFHS Learning Center</a:t>
            </a:r>
          </a:p>
        </p:txBody>
      </p:sp>
      <p:sp>
        <p:nvSpPr>
          <p:cNvPr id="34819" name="Text Placeholder 2">
            <a:extLst>
              <a:ext uri="{FF2B5EF4-FFF2-40B4-BE49-F238E27FC236}">
                <a16:creationId xmlns:a16="http://schemas.microsoft.com/office/drawing/2014/main" id="{E7338CBA-3A12-4537-82AB-43A63235C968}"/>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315261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C479B8-4789-C740-A4FB-3ED1798A4505}"/>
              </a:ext>
            </a:extLst>
          </p:cNvPr>
          <p:cNvSpPr>
            <a:spLocks noGrp="1"/>
          </p:cNvSpPr>
          <p:nvPr>
            <p:ph type="ftr" sz="quarter" idx="4294967295"/>
          </p:nvPr>
        </p:nvSpPr>
        <p:spPr>
          <a:xfrm>
            <a:off x="10199688" y="6524625"/>
            <a:ext cx="1992312" cy="295275"/>
          </a:xfrm>
        </p:spPr>
        <p:txBody>
          <a:bodyPr/>
          <a:lstStyle/>
          <a:p>
            <a:pPr>
              <a:defRPr/>
            </a:pPr>
            <a:r>
              <a:rPr lang="en-US"/>
              <a:t>www.nfhs.org</a:t>
            </a:r>
            <a:endParaRPr lang="en-US" dirty="0"/>
          </a:p>
        </p:txBody>
      </p:sp>
      <p:pic>
        <p:nvPicPr>
          <p:cNvPr id="6" name="Picture 5" descr="A picture containing text, outdoor, screenshot&#10;&#10;Description automatically generated">
            <a:extLst>
              <a:ext uri="{FF2B5EF4-FFF2-40B4-BE49-F238E27FC236}">
                <a16:creationId xmlns:a16="http://schemas.microsoft.com/office/drawing/2014/main" id="{F8BC622F-2D4C-2848-BF05-DBB41E6A5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3"/>
            <a:ext cx="12192000" cy="6864626"/>
          </a:xfrm>
          <a:prstGeom prst="rect">
            <a:avLst/>
          </a:prstGeom>
        </p:spPr>
      </p:pic>
    </p:spTree>
    <p:extLst>
      <p:ext uri="{BB962C8B-B14F-4D97-AF65-F5344CB8AC3E}">
        <p14:creationId xmlns:p14="http://schemas.microsoft.com/office/powerpoint/2010/main" val="195510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6C87C9AF-6EBF-4A57-9056-3257CE86F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57" y="160266"/>
            <a:ext cx="9461443" cy="6172272"/>
          </a:xfrm>
          <a:prstGeom prst="rect">
            <a:avLst/>
          </a:prstGeom>
        </p:spPr>
      </p:pic>
    </p:spTree>
    <p:extLst>
      <p:ext uri="{BB962C8B-B14F-4D97-AF65-F5344CB8AC3E}">
        <p14:creationId xmlns:p14="http://schemas.microsoft.com/office/powerpoint/2010/main" val="263807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E81D-ADF0-4043-B538-C086875C6BD1}"/>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41BA45F7-7B04-41C0-828F-3B4EC9BFCF77}"/>
              </a:ext>
            </a:extLst>
          </p:cNvPr>
          <p:cNvSpPr>
            <a:spLocks noGrp="1"/>
          </p:cNvSpPr>
          <p:nvPr>
            <p:ph type="ftr" sz="quarter" idx="11"/>
          </p:nvPr>
        </p:nvSpPr>
        <p:spPr/>
        <p:txBody>
          <a:bodyPr/>
          <a:lstStyle/>
          <a:p>
            <a:pPr>
              <a:defRPr/>
            </a:pPr>
            <a:r>
              <a:rPr lang="en-US"/>
              <a:t>www.nfhs.org</a:t>
            </a:r>
            <a:endParaRPr lang="en-US" dirty="0"/>
          </a:p>
        </p:txBody>
      </p:sp>
      <p:sp>
        <p:nvSpPr>
          <p:cNvPr id="7" name="TextBox 6">
            <a:extLst>
              <a:ext uri="{FF2B5EF4-FFF2-40B4-BE49-F238E27FC236}">
                <a16:creationId xmlns:a16="http://schemas.microsoft.com/office/drawing/2014/main" id="{CCA9F4B2-148B-44E9-89B3-1CF5CE5D0174}"/>
              </a:ext>
            </a:extLst>
          </p:cNvPr>
          <p:cNvSpPr txBox="1"/>
          <p:nvPr/>
        </p:nvSpPr>
        <p:spPr>
          <a:xfrm>
            <a:off x="1819695" y="5437880"/>
            <a:ext cx="9384754" cy="646331"/>
          </a:xfrm>
          <a:prstGeom prst="rect">
            <a:avLst/>
          </a:prstGeom>
          <a:noFill/>
        </p:spPr>
        <p:txBody>
          <a:bodyPr wrap="square" rtlCol="0">
            <a:spAutoFit/>
          </a:bodyPr>
          <a:lstStyle/>
          <a:p>
            <a:r>
              <a:rPr lang="en-US" dirty="0">
                <a:effectLst/>
                <a:latin typeface="Arial" panose="020B0604020202020204" pitchFamily="34" charset="0"/>
                <a:ea typeface="Calibri" panose="020F0502020204030204" pitchFamily="34" charset="0"/>
              </a:rPr>
              <a:t>In </a:t>
            </a:r>
            <a:r>
              <a:rPr lang="en-US" dirty="0" err="1">
                <a:effectLst/>
                <a:latin typeface="Arial" panose="020B0604020202020204" pitchFamily="34" charset="0"/>
                <a:ea typeface="Calibri" panose="020F0502020204030204" pitchFamily="34" charset="0"/>
              </a:rPr>
              <a:t>PlayPics</a:t>
            </a:r>
            <a:r>
              <a:rPr lang="en-US" dirty="0">
                <a:effectLst/>
                <a:latin typeface="Arial" panose="020B0604020202020204" pitchFamily="34" charset="0"/>
                <a:ea typeface="Calibri" panose="020F0502020204030204" pitchFamily="34" charset="0"/>
              </a:rPr>
              <a:t> A</a:t>
            </a:r>
            <a:r>
              <a:rPr lang="en-US" dirty="0">
                <a:ea typeface="Calibri" panose="020F0502020204030204" pitchFamily="34" charset="0"/>
              </a:rPr>
              <a:t> and C</a:t>
            </a:r>
            <a:r>
              <a:rPr lang="en-US" dirty="0">
                <a:effectLst/>
                <a:latin typeface="Arial" panose="020B0604020202020204" pitchFamily="34" charset="0"/>
                <a:ea typeface="Calibri" panose="020F0502020204030204" pitchFamily="34" charset="0"/>
              </a:rPr>
              <a:t>, the beads worn by each player are not securely fastened to the head. In </a:t>
            </a:r>
            <a:r>
              <a:rPr lang="en-US" dirty="0" err="1">
                <a:effectLst/>
                <a:latin typeface="Arial" panose="020B0604020202020204" pitchFamily="34" charset="0"/>
                <a:ea typeface="Calibri" panose="020F0502020204030204" pitchFamily="34" charset="0"/>
              </a:rPr>
              <a:t>PlayPic</a:t>
            </a:r>
            <a:r>
              <a:rPr lang="en-US" dirty="0">
                <a:effectLst/>
                <a:latin typeface="Arial" panose="020B0604020202020204" pitchFamily="34" charset="0"/>
                <a:ea typeface="Calibri" panose="020F0502020204030204" pitchFamily="34" charset="0"/>
              </a:rPr>
              <a:t> B and D, the beads worn are securely fastened to the head.</a:t>
            </a:r>
            <a:endParaRPr lang="en-US" dirty="0">
              <a:solidFill>
                <a:srgbClr val="080808"/>
              </a:solidFill>
            </a:endParaRPr>
          </a:p>
        </p:txBody>
      </p:sp>
      <p:pic>
        <p:nvPicPr>
          <p:cNvPr id="9" name="Picture 8" descr="A picture containing text&#10;&#10;Description automatically generated">
            <a:extLst>
              <a:ext uri="{FF2B5EF4-FFF2-40B4-BE49-F238E27FC236}">
                <a16:creationId xmlns:a16="http://schemas.microsoft.com/office/drawing/2014/main" id="{7E8AF1B5-EBB0-A60A-36A9-8AA59623C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321" y="1976196"/>
            <a:ext cx="2157984" cy="3383280"/>
          </a:xfrm>
          <a:prstGeom prst="rect">
            <a:avLst/>
          </a:prstGeom>
        </p:spPr>
      </p:pic>
      <p:pic>
        <p:nvPicPr>
          <p:cNvPr id="11" name="Picture 10" descr="A person wearing a mask&#10;&#10;Description automatically generated with medium confidence">
            <a:extLst>
              <a:ext uri="{FF2B5EF4-FFF2-40B4-BE49-F238E27FC236}">
                <a16:creationId xmlns:a16="http://schemas.microsoft.com/office/drawing/2014/main" id="{65260160-BB1A-A1D7-F426-B4A4941694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4199" y="1976291"/>
            <a:ext cx="2121408" cy="3401568"/>
          </a:xfrm>
          <a:prstGeom prst="rect">
            <a:avLst/>
          </a:prstGeom>
        </p:spPr>
      </p:pic>
      <p:pic>
        <p:nvPicPr>
          <p:cNvPr id="13" name="Picture 12" descr="Diagram&#10;&#10;Description automatically generated with medium confidence">
            <a:extLst>
              <a:ext uri="{FF2B5EF4-FFF2-40B4-BE49-F238E27FC236}">
                <a16:creationId xmlns:a16="http://schemas.microsoft.com/office/drawing/2014/main" id="{FEF3CA10-D1A1-06F0-8928-72E6D97A47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501" y="1958044"/>
            <a:ext cx="2157984" cy="3364992"/>
          </a:xfrm>
          <a:prstGeom prst="rect">
            <a:avLst/>
          </a:prstGeom>
        </p:spPr>
      </p:pic>
      <p:pic>
        <p:nvPicPr>
          <p:cNvPr id="15" name="Picture 14" descr="A mannequin wearing a hat&#10;&#10;Description automatically generated with low confidence">
            <a:extLst>
              <a:ext uri="{FF2B5EF4-FFF2-40B4-BE49-F238E27FC236}">
                <a16:creationId xmlns:a16="http://schemas.microsoft.com/office/drawing/2014/main" id="{6F78E40F-4C55-3B70-D82D-1FDCE17DF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0319" y="2003764"/>
            <a:ext cx="2121408" cy="3328416"/>
          </a:xfrm>
          <a:prstGeom prst="rect">
            <a:avLst/>
          </a:prstGeom>
        </p:spPr>
      </p:pic>
    </p:spTree>
    <p:extLst>
      <p:ext uri="{BB962C8B-B14F-4D97-AF65-F5344CB8AC3E}">
        <p14:creationId xmlns:p14="http://schemas.microsoft.com/office/powerpoint/2010/main" val="183940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9B4-7A26-41CB-965A-A1BCC36A79AF}"/>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F2E2FCFF-45F4-4C80-B312-F97B379EE6AC}"/>
              </a:ext>
            </a:extLst>
          </p:cNvPr>
          <p:cNvSpPr>
            <a:spLocks noGrp="1"/>
          </p:cNvSpPr>
          <p:nvPr>
            <p:ph type="ftr" sz="quarter" idx="11"/>
          </p:nvPr>
        </p:nvSpPr>
        <p:spPr/>
        <p:txBody>
          <a:bodyPr/>
          <a:lstStyle/>
          <a:p>
            <a:pPr>
              <a:defRPr/>
            </a:pPr>
            <a:r>
              <a:rPr lang="en-US"/>
              <a:t>www.nfhs.org</a:t>
            </a:r>
            <a:endParaRPr lang="en-US" dirty="0"/>
          </a:p>
        </p:txBody>
      </p:sp>
      <p:sp>
        <p:nvSpPr>
          <p:cNvPr id="6" name="TextBox 5">
            <a:extLst>
              <a:ext uri="{FF2B5EF4-FFF2-40B4-BE49-F238E27FC236}">
                <a16:creationId xmlns:a16="http://schemas.microsoft.com/office/drawing/2014/main" id="{51346335-B88F-409E-A1B2-93A6FFFE3B56}"/>
              </a:ext>
            </a:extLst>
          </p:cNvPr>
          <p:cNvSpPr txBox="1"/>
          <p:nvPr/>
        </p:nvSpPr>
        <p:spPr>
          <a:xfrm>
            <a:off x="1521186" y="5251149"/>
            <a:ext cx="933560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mj-lt"/>
                <a:ea typeface="Calibri" panose="020F0502020204030204" pitchFamily="34" charset="0"/>
              </a:rPr>
              <a:t>In </a:t>
            </a:r>
            <a:r>
              <a:rPr lang="en-US" sz="2000" dirty="0" err="1">
                <a:effectLst/>
                <a:latin typeface="+mj-lt"/>
                <a:ea typeface="Calibri" panose="020F0502020204030204" pitchFamily="34" charset="0"/>
              </a:rPr>
              <a:t>PlayPics</a:t>
            </a:r>
            <a:r>
              <a:rPr lang="en-US" sz="2000" dirty="0">
                <a:effectLst/>
                <a:latin typeface="+mj-lt"/>
                <a:ea typeface="Calibri" panose="020F0502020204030204" pitchFamily="34" charset="0"/>
              </a:rPr>
              <a:t> A, the player cannot participate with the hair adornments worn in the current position since the adornments are not securely fastened to the head. Play Pics B and C are options to make legal. </a:t>
            </a:r>
            <a:endParaRPr lang="en-US" sz="2000" dirty="0">
              <a:latin typeface="+mj-lt"/>
            </a:endParaRPr>
          </a:p>
        </p:txBody>
      </p:sp>
      <p:pic>
        <p:nvPicPr>
          <p:cNvPr id="5" name="Picture 4" descr="Diagram&#10;&#10;Description automatically generated">
            <a:extLst>
              <a:ext uri="{FF2B5EF4-FFF2-40B4-BE49-F238E27FC236}">
                <a16:creationId xmlns:a16="http://schemas.microsoft.com/office/drawing/2014/main" id="{D5449BF9-210E-6905-B4A4-DF32D5B30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850" y="2014173"/>
            <a:ext cx="2962656" cy="3236976"/>
          </a:xfrm>
          <a:prstGeom prst="rect">
            <a:avLst/>
          </a:prstGeom>
        </p:spPr>
      </p:pic>
      <p:pic>
        <p:nvPicPr>
          <p:cNvPr id="9" name="Picture 8" descr="Diagram&#10;&#10;Description automatically generated">
            <a:extLst>
              <a:ext uri="{FF2B5EF4-FFF2-40B4-BE49-F238E27FC236}">
                <a16:creationId xmlns:a16="http://schemas.microsoft.com/office/drawing/2014/main" id="{E7247BBA-4999-493A-0D6C-A20E3B09E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713" y="2014173"/>
            <a:ext cx="2944368" cy="3182112"/>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171A68FE-3096-3081-1FD4-056B35FE9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8288" y="2005029"/>
            <a:ext cx="2907792" cy="3200400"/>
          </a:xfrm>
          <a:prstGeom prst="rect">
            <a:avLst/>
          </a:prstGeom>
        </p:spPr>
      </p:pic>
    </p:spTree>
    <p:extLst>
      <p:ext uri="{BB962C8B-B14F-4D97-AF65-F5344CB8AC3E}">
        <p14:creationId xmlns:p14="http://schemas.microsoft.com/office/powerpoint/2010/main" val="344002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0FA3-0564-4EA7-982F-21C4F7E0D191}"/>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58AED1D0-3C5D-46E3-959F-936D0B146FDE}"/>
              </a:ext>
            </a:extLst>
          </p:cNvPr>
          <p:cNvSpPr>
            <a:spLocks noGrp="1"/>
          </p:cNvSpPr>
          <p:nvPr>
            <p:ph type="ftr" sz="quarter" idx="11"/>
          </p:nvPr>
        </p:nvSpPr>
        <p:spPr/>
        <p:txBody>
          <a:bodyPr/>
          <a:lstStyle/>
          <a:p>
            <a:pPr>
              <a:defRPr/>
            </a:pPr>
            <a:r>
              <a:rPr lang="en-US"/>
              <a:t>www.nfhs.org</a:t>
            </a:r>
            <a:endParaRPr lang="en-US" dirty="0"/>
          </a:p>
        </p:txBody>
      </p:sp>
      <p:sp>
        <p:nvSpPr>
          <p:cNvPr id="9" name="TextBox 8">
            <a:extLst>
              <a:ext uri="{FF2B5EF4-FFF2-40B4-BE49-F238E27FC236}">
                <a16:creationId xmlns:a16="http://schemas.microsoft.com/office/drawing/2014/main" id="{1DCE6AFB-98D4-455C-BC41-51897F44A8B9}"/>
              </a:ext>
            </a:extLst>
          </p:cNvPr>
          <p:cNvSpPr txBox="1"/>
          <p:nvPr/>
        </p:nvSpPr>
        <p:spPr>
          <a:xfrm>
            <a:off x="7550524" y="2451928"/>
            <a:ext cx="4417110" cy="3539430"/>
          </a:xfrm>
          <a:prstGeom prst="rect">
            <a:avLst/>
          </a:prstGeom>
          <a:noFill/>
        </p:spPr>
        <p:txBody>
          <a:bodyPr wrap="square">
            <a:spAutoFit/>
          </a:bodyPr>
          <a:lstStyle/>
          <a:p>
            <a:pPr marL="342900" indent="-342900">
              <a:buFont typeface="Arial" panose="020B0604020202020204" pitchFamily="34" charset="0"/>
              <a:buChar char="•"/>
            </a:pPr>
            <a:r>
              <a:rPr lang="en-US" sz="2800" dirty="0">
                <a:effectLst/>
                <a:latin typeface="+mj-lt"/>
                <a:ea typeface="Calibri" panose="020F0502020204030204" pitchFamily="34" charset="0"/>
              </a:rPr>
              <a:t>In </a:t>
            </a:r>
            <a:r>
              <a:rPr lang="en-US" sz="2800" dirty="0" err="1">
                <a:effectLst/>
                <a:latin typeface="+mj-lt"/>
                <a:ea typeface="Calibri" panose="020F0502020204030204" pitchFamily="34" charset="0"/>
              </a:rPr>
              <a:t>PlayPics</a:t>
            </a:r>
            <a:r>
              <a:rPr lang="en-US" sz="2800" dirty="0">
                <a:effectLst/>
                <a:latin typeface="+mj-lt"/>
                <a:ea typeface="Calibri" panose="020F0502020204030204" pitchFamily="34" charset="0"/>
              </a:rPr>
              <a:t> A, B, C and D, the hair control devices worn are securely fastened and are </a:t>
            </a:r>
            <a:r>
              <a:rPr lang="en-US" sz="2800" dirty="0">
                <a:latin typeface="+mj-lt"/>
                <a:ea typeface="Calibri" panose="020F0502020204030204" pitchFamily="34" charset="0"/>
              </a:rPr>
              <a:t>legal</a:t>
            </a:r>
            <a:r>
              <a:rPr lang="en-US" sz="2800" dirty="0">
                <a:effectLst/>
                <a:latin typeface="+mj-lt"/>
                <a:ea typeface="Calibri" panose="020F0502020204030204" pitchFamily="34" charset="0"/>
              </a:rPr>
              <a:t>.</a:t>
            </a:r>
          </a:p>
          <a:p>
            <a:pPr marL="342900" indent="-342900">
              <a:buFont typeface="Arial" panose="020B0604020202020204" pitchFamily="34" charset="0"/>
              <a:buChar char="•"/>
            </a:pPr>
            <a:r>
              <a:rPr lang="en-US" sz="2800" dirty="0">
                <a:latin typeface="+mj-lt"/>
                <a:ea typeface="Calibri" panose="020F0502020204030204" pitchFamily="34" charset="0"/>
              </a:rPr>
              <a:t>In </a:t>
            </a:r>
            <a:r>
              <a:rPr lang="en-US" sz="2800" dirty="0" err="1">
                <a:latin typeface="+mj-lt"/>
                <a:ea typeface="Calibri" panose="020F0502020204030204" pitchFamily="34" charset="0"/>
              </a:rPr>
              <a:t>PlayPic</a:t>
            </a:r>
            <a:r>
              <a:rPr lang="en-US" sz="2800" dirty="0">
                <a:latin typeface="+mj-lt"/>
                <a:ea typeface="Calibri" panose="020F0502020204030204" pitchFamily="34" charset="0"/>
              </a:rPr>
              <a:t> E, the hair control device is illegal as it is not securely fastened to the head.</a:t>
            </a:r>
            <a:endParaRPr lang="en-US" sz="2800" dirty="0">
              <a:effectLst/>
              <a:latin typeface="+mj-lt"/>
              <a:ea typeface="Calibri" panose="020F0502020204030204" pitchFamily="34" charset="0"/>
            </a:endParaRPr>
          </a:p>
        </p:txBody>
      </p:sp>
      <p:pic>
        <p:nvPicPr>
          <p:cNvPr id="5" name="Picture 4" descr="Diagram&#10;&#10;Description automatically generated with medium confidence">
            <a:extLst>
              <a:ext uri="{FF2B5EF4-FFF2-40B4-BE49-F238E27FC236}">
                <a16:creationId xmlns:a16="http://schemas.microsoft.com/office/drawing/2014/main" id="{7B97AEA0-3098-449E-9E18-3FCE4FC2A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284" y="2003831"/>
            <a:ext cx="5805393" cy="4450267"/>
          </a:xfrm>
          <a:prstGeom prst="rect">
            <a:avLst/>
          </a:prstGeom>
        </p:spPr>
      </p:pic>
    </p:spTree>
    <p:extLst>
      <p:ext uri="{BB962C8B-B14F-4D97-AF65-F5344CB8AC3E}">
        <p14:creationId xmlns:p14="http://schemas.microsoft.com/office/powerpoint/2010/main" val="350743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157-24D6-40BC-908E-92E080655BB3}"/>
              </a:ext>
            </a:extLst>
          </p:cNvPr>
          <p:cNvSpPr>
            <a:spLocks noGrp="1"/>
          </p:cNvSpPr>
          <p:nvPr>
            <p:ph type="title"/>
          </p:nvPr>
        </p:nvSpPr>
        <p:spPr/>
        <p:txBody>
          <a:bodyPr/>
          <a:lstStyle/>
          <a:p>
            <a:r>
              <a:rPr lang="en-US" dirty="0"/>
              <a:t>Equipment and accessories</a:t>
            </a:r>
            <a:br>
              <a:rPr lang="en-US" dirty="0"/>
            </a:br>
            <a:r>
              <a:rPr lang="en-US" dirty="0"/>
              <a:t>4-1-6</a:t>
            </a:r>
            <a:r>
              <a:rPr lang="en-US" cap="none" dirty="0"/>
              <a:t>a</a:t>
            </a:r>
            <a:endParaRPr lang="en-US" dirty="0"/>
          </a:p>
        </p:txBody>
      </p:sp>
      <p:sp>
        <p:nvSpPr>
          <p:cNvPr id="4" name="Footer Placeholder 3">
            <a:extLst>
              <a:ext uri="{FF2B5EF4-FFF2-40B4-BE49-F238E27FC236}">
                <a16:creationId xmlns:a16="http://schemas.microsoft.com/office/drawing/2014/main" id="{1094BFE0-8665-4AF3-98F6-9633786CBC80}"/>
              </a:ext>
            </a:extLst>
          </p:cNvPr>
          <p:cNvSpPr>
            <a:spLocks noGrp="1"/>
          </p:cNvSpPr>
          <p:nvPr>
            <p:ph type="ftr" sz="quarter" idx="11"/>
          </p:nvPr>
        </p:nvSpPr>
        <p:spPr/>
        <p:txBody>
          <a:bodyPr/>
          <a:lstStyle/>
          <a:p>
            <a:pPr>
              <a:defRPr/>
            </a:pPr>
            <a:r>
              <a:rPr lang="en-US"/>
              <a:t>www.nfhs.org</a:t>
            </a:r>
          </a:p>
        </p:txBody>
      </p:sp>
      <p:sp>
        <p:nvSpPr>
          <p:cNvPr id="6" name="TextBox 5">
            <a:extLst>
              <a:ext uri="{FF2B5EF4-FFF2-40B4-BE49-F238E27FC236}">
                <a16:creationId xmlns:a16="http://schemas.microsoft.com/office/drawing/2014/main" id="{032391F4-56CA-4FF1-86B9-401A0FC255F3}"/>
              </a:ext>
            </a:extLst>
          </p:cNvPr>
          <p:cNvSpPr txBox="1"/>
          <p:nvPr/>
        </p:nvSpPr>
        <p:spPr>
          <a:xfrm>
            <a:off x="1940985" y="5378430"/>
            <a:ext cx="9222315"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n-lt"/>
              </a:rPr>
              <a:t>Hair charms are considered jewelry and per rule 4-1-7 would </a:t>
            </a:r>
            <a:r>
              <a:rPr lang="en-US" sz="2800" b="1" u="sng" dirty="0">
                <a:solidFill>
                  <a:srgbClr val="C00000"/>
                </a:solidFill>
                <a:latin typeface="+mn-lt"/>
              </a:rPr>
              <a:t>not</a:t>
            </a:r>
            <a:r>
              <a:rPr lang="en-US" sz="2800" dirty="0">
                <a:latin typeface="+mn-lt"/>
              </a:rPr>
              <a:t> be permitted. </a:t>
            </a:r>
          </a:p>
        </p:txBody>
      </p:sp>
      <p:pic>
        <p:nvPicPr>
          <p:cNvPr id="7" name="Picture 6" descr="A picture containing accessory, key&#10;&#10;Description automatically generated">
            <a:extLst>
              <a:ext uri="{FF2B5EF4-FFF2-40B4-BE49-F238E27FC236}">
                <a16:creationId xmlns:a16="http://schemas.microsoft.com/office/drawing/2014/main" id="{4B55CF90-15E9-4990-B6CB-CA2B68DF7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282" y="2296922"/>
            <a:ext cx="10536352" cy="3214878"/>
          </a:xfrm>
          <a:prstGeom prst="rect">
            <a:avLst/>
          </a:prstGeom>
        </p:spPr>
      </p:pic>
    </p:spTree>
    <p:extLst>
      <p:ext uri="{BB962C8B-B14F-4D97-AF65-F5344CB8AC3E}">
        <p14:creationId xmlns:p14="http://schemas.microsoft.com/office/powerpoint/2010/main" val="167299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64A278-F8FA-425D-A5B3-BC446D8D0989}"/>
              </a:ext>
            </a:extLst>
          </p:cNvPr>
          <p:cNvSpPr>
            <a:spLocks noGrp="1"/>
          </p:cNvSpPr>
          <p:nvPr>
            <p:ph type="ftr" sz="quarter" idx="11"/>
          </p:nvPr>
        </p:nvSpPr>
        <p:spPr/>
        <p:txBody>
          <a:bodyPr/>
          <a:lstStyle/>
          <a:p>
            <a:pPr>
              <a:defRPr/>
            </a:pPr>
            <a:r>
              <a:rPr lang="en-US"/>
              <a:t>www.nfhs.org</a:t>
            </a:r>
            <a:endParaRPr lang="en-US" dirty="0"/>
          </a:p>
        </p:txBody>
      </p:sp>
      <p:sp>
        <p:nvSpPr>
          <p:cNvPr id="5" name="Title 4">
            <a:extLst>
              <a:ext uri="{FF2B5EF4-FFF2-40B4-BE49-F238E27FC236}">
                <a16:creationId xmlns:a16="http://schemas.microsoft.com/office/drawing/2014/main" id="{B3801A6F-4BF2-4EAD-854E-C4460604CBF3}"/>
              </a:ext>
            </a:extLst>
          </p:cNvPr>
          <p:cNvSpPr>
            <a:spLocks noGrp="1"/>
          </p:cNvSpPr>
          <p:nvPr>
            <p:ph type="title"/>
          </p:nvPr>
        </p:nvSpPr>
        <p:spPr/>
        <p:txBody>
          <a:bodyPr/>
          <a:lstStyle/>
          <a:p>
            <a:r>
              <a:rPr lang="en-US" dirty="0"/>
              <a:t>Suspended game</a:t>
            </a:r>
            <a:br>
              <a:rPr lang="en-US" dirty="0"/>
            </a:br>
            <a:r>
              <a:rPr lang="en-US" dirty="0"/>
              <a:t>7-1-3</a:t>
            </a:r>
          </a:p>
        </p:txBody>
      </p:sp>
      <p:pic>
        <p:nvPicPr>
          <p:cNvPr id="10" name="Picture 9" descr="A picture containing graphical user interface&#10;&#10;Description automatically generated">
            <a:extLst>
              <a:ext uri="{FF2B5EF4-FFF2-40B4-BE49-F238E27FC236}">
                <a16:creationId xmlns:a16="http://schemas.microsoft.com/office/drawing/2014/main" id="{5FF2236D-437A-48CF-8ABA-3795F50DD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239" y="2088387"/>
            <a:ext cx="6035040" cy="4078224"/>
          </a:xfrm>
          <a:prstGeom prst="rect">
            <a:avLst/>
          </a:prstGeom>
        </p:spPr>
      </p:pic>
      <p:sp>
        <p:nvSpPr>
          <p:cNvPr id="13" name="TextBox 12">
            <a:extLst>
              <a:ext uri="{FF2B5EF4-FFF2-40B4-BE49-F238E27FC236}">
                <a16:creationId xmlns:a16="http://schemas.microsoft.com/office/drawing/2014/main" id="{0562CA92-74E9-4B8C-8640-502753843D78}"/>
              </a:ext>
            </a:extLst>
          </p:cNvPr>
          <p:cNvSpPr txBox="1"/>
          <p:nvPr/>
        </p:nvSpPr>
        <p:spPr>
          <a:xfrm>
            <a:off x="7785847" y="2198594"/>
            <a:ext cx="4000500" cy="3100464"/>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State associations may adopt game-ending procedures for suspended game.</a:t>
            </a: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Unless set forth by state association adoption, unless tied, it is an official game if one complete half or more of the game has been played.</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State association procedures also govern games in which one complete half has not been completed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65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34C7-1D34-43D2-86EF-DE6D3D452186}"/>
              </a:ext>
            </a:extLst>
          </p:cNvPr>
          <p:cNvSpPr>
            <a:spLocks noGrp="1"/>
          </p:cNvSpPr>
          <p:nvPr>
            <p:ph type="title"/>
          </p:nvPr>
        </p:nvSpPr>
        <p:spPr>
          <a:xfrm>
            <a:off x="1936752" y="563563"/>
            <a:ext cx="10026649" cy="1204912"/>
          </a:xfrm>
        </p:spPr>
        <p:txBody>
          <a:bodyPr/>
          <a:lstStyle/>
          <a:p>
            <a:r>
              <a:rPr lang="en-US" dirty="0"/>
              <a:t>GOALS</a:t>
            </a:r>
            <a:br>
              <a:rPr lang="en-US" dirty="0"/>
            </a:br>
            <a:r>
              <a:rPr lang="en-US" dirty="0"/>
              <a:t>10-1-2</a:t>
            </a:r>
            <a:r>
              <a:rPr lang="en-US" cap="none" dirty="0"/>
              <a:t>f</a:t>
            </a:r>
            <a:r>
              <a:rPr lang="en-US" dirty="0"/>
              <a:t>, 10-1-3</a:t>
            </a:r>
            <a:r>
              <a:rPr lang="en-US" cap="none" dirty="0"/>
              <a:t>h</a:t>
            </a:r>
            <a:r>
              <a:rPr lang="en-US" dirty="0"/>
              <a:t> new</a:t>
            </a:r>
          </a:p>
        </p:txBody>
      </p:sp>
      <p:sp>
        <p:nvSpPr>
          <p:cNvPr id="4" name="Footer Placeholder 3">
            <a:extLst>
              <a:ext uri="{FF2B5EF4-FFF2-40B4-BE49-F238E27FC236}">
                <a16:creationId xmlns:a16="http://schemas.microsoft.com/office/drawing/2014/main" id="{BCD13C2F-87F1-41BF-A375-F0E653AE8CE9}"/>
              </a:ext>
            </a:extLst>
          </p:cNvPr>
          <p:cNvSpPr>
            <a:spLocks noGrp="1"/>
          </p:cNvSpPr>
          <p:nvPr>
            <p:ph type="ftr" sz="quarter" idx="11"/>
          </p:nvPr>
        </p:nvSpPr>
        <p:spPr/>
        <p:txBody>
          <a:bodyPr/>
          <a:lstStyle/>
          <a:p>
            <a:pPr>
              <a:defRPr/>
            </a:pPr>
            <a:r>
              <a:rPr lang="en-US"/>
              <a:t>www.nfhs.org</a:t>
            </a:r>
            <a:endParaRPr lang="en-US" dirty="0"/>
          </a:p>
        </p:txBody>
      </p:sp>
      <p:sp>
        <p:nvSpPr>
          <p:cNvPr id="7" name="TextBox 6">
            <a:extLst>
              <a:ext uri="{FF2B5EF4-FFF2-40B4-BE49-F238E27FC236}">
                <a16:creationId xmlns:a16="http://schemas.microsoft.com/office/drawing/2014/main" id="{A9CE72A3-C440-42D8-9CB5-F9318C2A7ECA}"/>
              </a:ext>
            </a:extLst>
          </p:cNvPr>
          <p:cNvSpPr txBox="1"/>
          <p:nvPr/>
        </p:nvSpPr>
        <p:spPr>
          <a:xfrm>
            <a:off x="5428068" y="2499672"/>
            <a:ext cx="5564841" cy="2857770"/>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A goal may not be scored directly from a goalkeeper’s throw into the opponent’s goal.</a:t>
            </a:r>
          </a:p>
          <a:p>
            <a:pPr marL="285750" indent="-285750">
              <a:buFont typeface="Arial" panose="020B0604020202020204" pitchFamily="34" charset="0"/>
              <a:buChar char="•"/>
            </a:pPr>
            <a:endParaRPr lang="en-US" sz="24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A goal </a:t>
            </a:r>
            <a:r>
              <a:rPr lang="en-US" sz="2400" dirty="0">
                <a:effectLst/>
                <a:latin typeface="+mj-lt"/>
                <a:ea typeface="Calibri" panose="020F0502020204030204" pitchFamily="34" charset="0"/>
              </a:rPr>
              <a:t>may be scored for the opponents</a:t>
            </a:r>
            <a:r>
              <a:rPr lang="en-US" sz="2400" strike="sngStrike" dirty="0">
                <a:effectLst/>
                <a:latin typeface="+mj-lt"/>
                <a:ea typeface="Calibri" panose="020F0502020204030204" pitchFamily="34" charset="0"/>
              </a:rPr>
              <a:t> </a:t>
            </a:r>
            <a:r>
              <a:rPr lang="en-US" sz="2400" dirty="0">
                <a:effectLst/>
                <a:latin typeface="+mj-lt"/>
                <a:ea typeface="Calibri" panose="020F0502020204030204" pitchFamily="34" charset="0"/>
              </a:rPr>
              <a:t>when a goalkeeper throws the ball into the team’s own goal.</a:t>
            </a:r>
            <a:endParaRPr lang="en-US" sz="2400" dirty="0">
              <a:latin typeface="+mj-lt"/>
            </a:endParaRPr>
          </a:p>
        </p:txBody>
      </p:sp>
      <p:pic>
        <p:nvPicPr>
          <p:cNvPr id="5" name="Picture 4" descr="A picture containing text&#10;&#10;Description automatically generated">
            <a:extLst>
              <a:ext uri="{FF2B5EF4-FFF2-40B4-BE49-F238E27FC236}">
                <a16:creationId xmlns:a16="http://schemas.microsoft.com/office/drawing/2014/main" id="{F4DAB3ED-543C-4003-987C-DD92C2D0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164" y="1958699"/>
            <a:ext cx="3213295" cy="4455548"/>
          </a:xfrm>
          <a:prstGeom prst="rect">
            <a:avLst/>
          </a:prstGeom>
        </p:spPr>
      </p:pic>
    </p:spTree>
    <p:extLst>
      <p:ext uri="{BB962C8B-B14F-4D97-AF65-F5344CB8AC3E}">
        <p14:creationId xmlns:p14="http://schemas.microsoft.com/office/powerpoint/2010/main" val="178828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5F46-BD07-4DAF-AD0C-78C9E83CAF30}"/>
              </a:ext>
            </a:extLst>
          </p:cNvPr>
          <p:cNvSpPr>
            <a:spLocks noGrp="1"/>
          </p:cNvSpPr>
          <p:nvPr>
            <p:ph type="title"/>
          </p:nvPr>
        </p:nvSpPr>
        <p:spPr>
          <a:xfrm>
            <a:off x="1940985" y="582613"/>
            <a:ext cx="8854015" cy="1204912"/>
          </a:xfrm>
        </p:spPr>
        <p:txBody>
          <a:bodyPr/>
          <a:lstStyle/>
          <a:p>
            <a:r>
              <a:rPr lang="en-US" dirty="0"/>
              <a:t>Handling</a:t>
            </a:r>
            <a:br>
              <a:rPr lang="en-US" dirty="0"/>
            </a:br>
            <a:r>
              <a:rPr lang="en-US" dirty="0"/>
              <a:t>12-2</a:t>
            </a:r>
          </a:p>
        </p:txBody>
      </p:sp>
      <p:sp>
        <p:nvSpPr>
          <p:cNvPr id="4" name="Footer Placeholder 3">
            <a:extLst>
              <a:ext uri="{FF2B5EF4-FFF2-40B4-BE49-F238E27FC236}">
                <a16:creationId xmlns:a16="http://schemas.microsoft.com/office/drawing/2014/main" id="{E1CF6DEE-707A-44BD-B8ED-A0058DA47A40}"/>
              </a:ext>
            </a:extLst>
          </p:cNvPr>
          <p:cNvSpPr>
            <a:spLocks noGrp="1"/>
          </p:cNvSpPr>
          <p:nvPr>
            <p:ph type="ftr" sz="quarter" idx="11"/>
          </p:nvPr>
        </p:nvSpPr>
        <p:spPr/>
        <p:txBody>
          <a:bodyPr/>
          <a:lstStyle/>
          <a:p>
            <a:pPr>
              <a:defRPr/>
            </a:pPr>
            <a:r>
              <a:rPr lang="en-US"/>
              <a:t>www.nfhs.org</a:t>
            </a:r>
            <a:endParaRPr lang="en-US" dirty="0"/>
          </a:p>
        </p:txBody>
      </p:sp>
      <p:sp>
        <p:nvSpPr>
          <p:cNvPr id="7" name="TextBox 6">
            <a:extLst>
              <a:ext uri="{FF2B5EF4-FFF2-40B4-BE49-F238E27FC236}">
                <a16:creationId xmlns:a16="http://schemas.microsoft.com/office/drawing/2014/main" id="{823D1D28-2152-4783-AD6B-7CAF730EF35D}"/>
              </a:ext>
            </a:extLst>
          </p:cNvPr>
          <p:cNvSpPr txBox="1"/>
          <p:nvPr/>
        </p:nvSpPr>
        <p:spPr>
          <a:xfrm>
            <a:off x="6961344" y="3233281"/>
            <a:ext cx="5027457" cy="1644296"/>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rPr>
              <a:t>For the purposes of determining handling offences, the upper boundary of the arm is in line with the bottom of the armpit.</a:t>
            </a:r>
            <a:endParaRPr lang="en-US" sz="2400" dirty="0"/>
          </a:p>
        </p:txBody>
      </p:sp>
      <p:pic>
        <p:nvPicPr>
          <p:cNvPr id="6" name="Picture 5" descr="A collage of a person playing football&#10;&#10;Description automatically generated with medium confidence">
            <a:extLst>
              <a:ext uri="{FF2B5EF4-FFF2-40B4-BE49-F238E27FC236}">
                <a16:creationId xmlns:a16="http://schemas.microsoft.com/office/drawing/2014/main" id="{73589800-E1CA-4D5C-B03B-DB21814F2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61" y="1920240"/>
            <a:ext cx="5277976" cy="4474265"/>
          </a:xfrm>
          <a:prstGeom prst="rect">
            <a:avLst/>
          </a:prstGeom>
        </p:spPr>
      </p:pic>
    </p:spTree>
    <p:extLst>
      <p:ext uri="{BB962C8B-B14F-4D97-AF65-F5344CB8AC3E}">
        <p14:creationId xmlns:p14="http://schemas.microsoft.com/office/powerpoint/2010/main" val="482789482"/>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725F808C-C656-4527-9920-E17E8DCB53BC}" vid="{251B590C-D577-4E71-8485-1C402ECE8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2020-21 NFHS Stock PowerPoint Slides_Wide Format</Template>
  <TotalTime>3580</TotalTime>
  <Words>3359</Words>
  <Application>Microsoft Office PowerPoint</Application>
  <PresentationFormat>Widescreen</PresentationFormat>
  <Paragraphs>248</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Helvetica-Condensed</vt:lpstr>
      <vt:lpstr>Helvetica-Condensed-Bold</vt:lpstr>
      <vt:lpstr>Times New Roman</vt:lpstr>
      <vt:lpstr>Wingdings</vt:lpstr>
      <vt:lpstr>Office Theme</vt:lpstr>
      <vt:lpstr>2022-2023 nfhs soccer RULES CHANGES</vt:lpstr>
      <vt:lpstr>OTHER EQUIPMENT 4-2-2</vt:lpstr>
      <vt:lpstr>OTHER EQUIPMENT 4-2-2</vt:lpstr>
      <vt:lpstr>OTHER EQUIPMENT 4-2-2</vt:lpstr>
      <vt:lpstr>OTHER EQUIPMENT 4-2-2</vt:lpstr>
      <vt:lpstr>Equipment and accessories 4-1-6a</vt:lpstr>
      <vt:lpstr>Suspended game 7-1-3</vt:lpstr>
      <vt:lpstr>GOALS 10-1-2f, 10-1-3h new</vt:lpstr>
      <vt:lpstr>Handling 12-2</vt:lpstr>
      <vt:lpstr>Offside definitions of playing terms 11-1-1, 18-1-1s</vt:lpstr>
      <vt:lpstr>Offside definitions of playing terms 11-1-1, 18-1-1s</vt:lpstr>
      <vt:lpstr>Penalty kick 14-1 penalty</vt:lpstr>
      <vt:lpstr>Corner kick 17-1-2, 17-1-3</vt:lpstr>
      <vt:lpstr>2022-2023 NFHS soccer editorial changes</vt:lpstr>
      <vt:lpstr>Required equipment 4-1-1</vt:lpstr>
      <vt:lpstr>Required equipment 4-1-1 (SOCKS)</vt:lpstr>
      <vt:lpstr>Offside 11-1-4b</vt:lpstr>
      <vt:lpstr>Offside 11-1-4b</vt:lpstr>
      <vt:lpstr>Points of emphasis</vt:lpstr>
      <vt:lpstr>sportsmanship</vt:lpstr>
      <vt:lpstr>PowerPoint Presentation</vt:lpstr>
      <vt:lpstr>sportsmanship</vt:lpstr>
      <vt:lpstr>Strategic time-wasting techniques</vt:lpstr>
      <vt:lpstr>Penalty kick</vt:lpstr>
      <vt:lpstr>dissent</vt:lpstr>
      <vt:lpstr> NFHS Learning Center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Averi Glover</dc:creator>
  <cp:lastModifiedBy>Charles Zuckerman</cp:lastModifiedBy>
  <cp:revision>116</cp:revision>
  <cp:lastPrinted>2022-10-13T13:35:19Z</cp:lastPrinted>
  <dcterms:created xsi:type="dcterms:W3CDTF">2020-03-27T19:01:59Z</dcterms:created>
  <dcterms:modified xsi:type="dcterms:W3CDTF">2022-10-13T13:36:09Z</dcterms:modified>
</cp:coreProperties>
</file>